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81" r:id="rId3"/>
    <p:sldId id="257" r:id="rId4"/>
    <p:sldId id="258" r:id="rId5"/>
    <p:sldId id="271" r:id="rId6"/>
    <p:sldId id="285" r:id="rId7"/>
    <p:sldId id="272" r:id="rId8"/>
    <p:sldId id="282" r:id="rId9"/>
    <p:sldId id="260" r:id="rId10"/>
    <p:sldId id="274" r:id="rId11"/>
    <p:sldId id="275" r:id="rId12"/>
    <p:sldId id="277" r:id="rId13"/>
    <p:sldId id="278" r:id="rId14"/>
    <p:sldId id="276" r:id="rId15"/>
    <p:sldId id="286" r:id="rId16"/>
    <p:sldId id="284" r:id="rId17"/>
    <p:sldId id="279" r:id="rId18"/>
    <p:sldId id="283" r:id="rId19"/>
    <p:sldId id="291" r:id="rId20"/>
    <p:sldId id="263" r:id="rId21"/>
    <p:sldId id="287" r:id="rId22"/>
    <p:sldId id="262" r:id="rId23"/>
    <p:sldId id="288" r:id="rId24"/>
    <p:sldId id="289" r:id="rId25"/>
    <p:sldId id="290" r:id="rId26"/>
    <p:sldId id="265" r:id="rId27"/>
    <p:sldId id="264" r:id="rId28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9F5CFD56-B8CD-4646-A7D0-60B0AC5F2E8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8466B039-0CD0-48C3-916E-DEA2A7F25779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89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66B039-0CD0-48C3-916E-DEA2A7F25779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4728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8A320-17DC-3E65-1EAF-630ADA92A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F151E1-C432-4B1D-E29F-CA52A6F9F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16B79-C83D-BE27-EF5E-740B44F12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47853-84DC-9048-F4DB-B385D4B9B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0452F-E580-3F43-01F2-FCBBA5F81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8115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4C69A-6076-99CF-4287-C80AF295E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90CF4D-1723-978D-DDA4-2B878D2F76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3C1382-DE61-2ED9-6802-D6496A7BE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4B5946-7D56-301E-8D25-BD926192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8F6EA-E7DD-5856-845E-F32DE5147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281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6214F6-D44B-7912-318A-6AA8385487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AB1AE-5252-77F6-FA47-A2EAA046A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7359E-49D1-7D0B-16E1-DD8A7F66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9E810-9794-444E-4F0A-AF21134C5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3CF43-E885-55C2-6D6F-1C2ED51CC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4906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09A7-7042-0549-62F3-1EDD6E50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AF445-4C58-3ADD-52F6-7EA8476F4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D2AA9-DF58-38CB-0899-5D8EF788D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5F07F-EDAF-F261-7C1C-64FDC95CF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03693-55DF-A87C-F515-AA758F715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083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0DB37-7C3A-933A-F27D-4FF1BF523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A1F4E-BD53-CCCB-84AB-773266AB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9A3DC-EC44-F1F3-BF36-07677259F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F70B8-307E-CE6C-F131-E5B38D901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CAC80-8767-107B-14C6-80B6E2D50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863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54589-4D8D-94E0-143C-295120C36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07411-09EB-DDD7-862F-B2B00CF8B5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C72A1-71DD-38CF-F467-4E389B46D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52D8A4-78BB-744C-18C2-BCEB88100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B9099-E8D9-08EC-7967-1A863DE77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890BF-D97E-230F-1820-13CE29A5D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12493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4873-41B3-F85B-BD25-E489EB75E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848AB4-33D4-C478-B0E5-7EA6D05A8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EB924-0BF1-6277-DC3C-ABB9908AC2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78F03F-BAAC-AE75-5AC9-F04E81837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D261FC-F575-F466-AF95-77F03DE427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A6B17C-19B9-843D-1110-9765BB2BB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2D5D8F-A8B7-7F6F-21C7-6366D76B0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871271-69EC-6F35-B2F4-77139EB9A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818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46818-0FA8-E272-3172-E87FDA0E2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F4F8B2-4461-184B-C864-98C93EA92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EAE21-C93F-8D2E-438A-F43A8FF5B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3F8D41-22BA-B346-A8A5-DF6A17F8A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018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1432EF-5C68-2321-89DF-6795F106C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981600-5044-8AA2-2F23-CB60B36FD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DB9226-B89B-0BD8-7677-68CA2DAA8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505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1E3AF-C089-C87A-9B88-5C1117BD7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2D0ACA-37C5-98BD-F031-A27DE322B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F7520-A4CC-0985-2FD6-138AADDDAC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C107B6-AB7F-9194-88DD-C41BFF907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4C88F-8F92-1811-C0C3-2CDD8AFCD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DDB2F-5C85-15F1-7F99-7E6693F06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746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EC2DB-6004-1890-915B-EF8B39593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8C8A1F-E196-3BFD-1DBC-CAAC65414C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5B4BBE-8651-6796-7ABA-F0158B1F8F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1E109-5B11-0348-DD9F-D599632B9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C776A-EB88-E68A-977E-AD5108D45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EA13C-9489-9747-3369-2228C4EAF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17533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213869-4B5C-061F-210E-20E630744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04D82-17EC-7404-F6B9-3465D99E4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D0ABD-CEB9-A4CC-8F9B-F1BC9B0C5F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439597-DFFC-425E-A4A1-9D553E1D4BED}" type="datetimeFigureOut">
              <a:rPr lang="he-IL" smtClean="0"/>
              <a:t>ו'/חשון/תשפ"ה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04F0D-5F8A-70E8-C1F9-D3DF019743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C4698-A640-2D85-C1BC-8E015289A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729F04-72FB-46CF-A969-F97068590A77}" type="slidenum">
              <a:rPr lang="he-IL" smtClean="0"/>
              <a:t>‹N°›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3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0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5" Type="http://schemas.openxmlformats.org/officeDocument/2006/relationships/image" Target="../media/image61.png"/><Relationship Id="rId4" Type="http://schemas.openxmlformats.org/officeDocument/2006/relationships/image" Target="../media/image60.png"/><Relationship Id="rId9" Type="http://schemas.openxmlformats.org/officeDocument/2006/relationships/image" Target="../media/image6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5" Type="http://schemas.openxmlformats.org/officeDocument/2006/relationships/image" Target="../media/image69.png"/><Relationship Id="rId10" Type="http://schemas.openxmlformats.org/officeDocument/2006/relationships/image" Target="../media/image74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1.png"/><Relationship Id="rId5" Type="http://schemas.openxmlformats.org/officeDocument/2006/relationships/image" Target="../media/image90.png"/><Relationship Id="rId4" Type="http://schemas.openxmlformats.org/officeDocument/2006/relationships/image" Target="../media/image8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4.png"/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7.png"/><Relationship Id="rId5" Type="http://schemas.openxmlformats.org/officeDocument/2006/relationships/image" Target="../media/image96.png"/><Relationship Id="rId4" Type="http://schemas.openxmlformats.org/officeDocument/2006/relationships/image" Target="../media/image95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image" Target="../media/image99.png"/><Relationship Id="rId7" Type="http://schemas.openxmlformats.org/officeDocument/2006/relationships/image" Target="../media/image103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2.png"/><Relationship Id="rId5" Type="http://schemas.openxmlformats.org/officeDocument/2006/relationships/image" Target="../media/image101.png"/><Relationship Id="rId4" Type="http://schemas.openxmlformats.org/officeDocument/2006/relationships/image" Target="../media/image10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10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2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11" Type="http://schemas.openxmlformats.org/officeDocument/2006/relationships/image" Target="../media/image16.png"/><Relationship Id="rId5" Type="http://schemas.openxmlformats.org/officeDocument/2006/relationships/image" Target="../media/image106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10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810.png"/><Relationship Id="rId7" Type="http://schemas.openxmlformats.org/officeDocument/2006/relationships/image" Target="../media/image23.png"/><Relationship Id="rId17" Type="http://schemas.openxmlformats.org/officeDocument/2006/relationships/image" Target="../media/image30.png"/><Relationship Id="rId2" Type="http://schemas.openxmlformats.org/officeDocument/2006/relationships/image" Target="../media/image2.png"/><Relationship Id="rId16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106.png"/><Relationship Id="rId15" Type="http://schemas.openxmlformats.org/officeDocument/2006/relationships/image" Target="../media/image20.png"/><Relationship Id="rId10" Type="http://schemas.openxmlformats.org/officeDocument/2006/relationships/image" Target="../media/image26.png"/><Relationship Id="rId4" Type="http://schemas.openxmlformats.org/officeDocument/2006/relationships/image" Target="../media/image910.png"/><Relationship Id="rId9" Type="http://schemas.openxmlformats.org/officeDocument/2006/relationships/image" Target="../media/image25.png"/><Relationship Id="rId1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E7B67-04F8-D861-9605-C936C16C2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9672" y="1336303"/>
            <a:ext cx="9144000" cy="1398865"/>
          </a:xfrm>
        </p:spPr>
        <p:txBody>
          <a:bodyPr>
            <a:normAutofit fontScale="90000"/>
          </a:bodyPr>
          <a:lstStyle/>
          <a:p>
            <a:r>
              <a:rPr lang="en-US" dirty="0"/>
              <a:t>Stabilizers</a:t>
            </a:r>
            <a:br>
              <a:rPr lang="en-US" dirty="0"/>
            </a:br>
            <a:r>
              <a:rPr lang="en-US" sz="4000" dirty="0"/>
              <a:t>(and a bit on graph states)</a:t>
            </a:r>
            <a:endParaRPr lang="he-IL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F28AB-B38F-6368-DB7C-2EF663908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9672" y="3690348"/>
            <a:ext cx="9144000" cy="26674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short tutorial</a:t>
            </a:r>
          </a:p>
          <a:p>
            <a:endParaRPr lang="en-US" dirty="0"/>
          </a:p>
          <a:p>
            <a:r>
              <a:rPr lang="en-US" dirty="0"/>
              <a:t>C2N 10/2024</a:t>
            </a:r>
          </a:p>
          <a:p>
            <a:endParaRPr lang="en-US" dirty="0"/>
          </a:p>
          <a:p>
            <a:r>
              <a:rPr lang="en-US" dirty="0"/>
              <a:t>Leonid Vidro</a:t>
            </a:r>
          </a:p>
          <a:p>
            <a:r>
              <a:rPr lang="en-US" dirty="0"/>
              <a:t>HUJI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41789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071F7-AB0F-8928-1570-9A6A0417EA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FE6C3-6B06-69D9-B7C0-1E5E5540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– controlled Z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2232D29-DFB7-FE7F-5237-285ED9C1C7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365179"/>
                  </p:ext>
                </p:extLst>
              </p:nvPr>
            </p:nvGraphicFramePr>
            <p:xfrm>
              <a:off x="1698447" y="1915863"/>
              <a:ext cx="8127999" cy="101092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150520024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56840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3472988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State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17586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|+⟩|+⟩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𝐼𝑋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24798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12232D29-DFB7-FE7F-5237-285ED9C1C70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5365179"/>
                  </p:ext>
                </p:extLst>
              </p:nvPr>
            </p:nvGraphicFramePr>
            <p:xfrm>
              <a:off x="1698447" y="1915863"/>
              <a:ext cx="8127999" cy="101092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150520024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56840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3472988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State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1758654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100450" t="-61321" r="-101351" b="-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61321" r="-1124" b="-1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24798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9BC13B0C-5F72-BCF1-3129-0807317A4075}"/>
              </a:ext>
            </a:extLst>
          </p:cNvPr>
          <p:cNvSpPr/>
          <p:nvPr/>
        </p:nvSpPr>
        <p:spPr>
          <a:xfrm>
            <a:off x="8158124" y="2496091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AB40288-5EC1-73A7-56E5-BE9F593BF873}"/>
              </a:ext>
            </a:extLst>
          </p:cNvPr>
          <p:cNvSpPr/>
          <p:nvPr/>
        </p:nvSpPr>
        <p:spPr>
          <a:xfrm>
            <a:off x="8605597" y="2496091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8C4EE59-1887-E82A-BD20-065657E1A6D4}"/>
              </a:ext>
            </a:extLst>
          </p:cNvPr>
          <p:cNvSpPr/>
          <p:nvPr/>
        </p:nvSpPr>
        <p:spPr>
          <a:xfrm>
            <a:off x="4299174" y="3574548"/>
            <a:ext cx="185071" cy="22292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84D584D-A6B8-D453-3276-85C9F4DEB531}"/>
              </a:ext>
            </a:extLst>
          </p:cNvPr>
          <p:cNvSpPr/>
          <p:nvPr/>
        </p:nvSpPr>
        <p:spPr>
          <a:xfrm>
            <a:off x="7026692" y="3574547"/>
            <a:ext cx="185071" cy="22292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00A293-AC24-7AA8-3D02-D017D23CCCBD}"/>
              </a:ext>
            </a:extLst>
          </p:cNvPr>
          <p:cNvCxnSpPr>
            <a:cxnSpLocks/>
            <a:stCxn id="19" idx="6"/>
            <a:endCxn id="20" idx="2"/>
          </p:cNvCxnSpPr>
          <p:nvPr/>
        </p:nvCxnSpPr>
        <p:spPr>
          <a:xfrm flipV="1">
            <a:off x="4484245" y="3686011"/>
            <a:ext cx="2542447" cy="1"/>
          </a:xfrm>
          <a:prstGeom prst="line">
            <a:avLst/>
          </a:prstGeom>
          <a:solidFill>
            <a:schemeClr val="accent2"/>
          </a:solidFill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CD11E89-FBD8-3ECC-B5CC-F8F0CFC7C2F0}"/>
              </a:ext>
            </a:extLst>
          </p:cNvPr>
          <p:cNvSpPr txBox="1"/>
          <p:nvPr/>
        </p:nvSpPr>
        <p:spPr>
          <a:xfrm>
            <a:off x="3985944" y="3133409"/>
            <a:ext cx="81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Qbit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84154EA-24A4-BC50-65FC-95071592E8FA}"/>
              </a:ext>
            </a:extLst>
          </p:cNvPr>
          <p:cNvSpPr txBox="1"/>
          <p:nvPr/>
        </p:nvSpPr>
        <p:spPr>
          <a:xfrm>
            <a:off x="6805998" y="3132013"/>
            <a:ext cx="811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Qbit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C3DD516-25FD-E5F5-4D22-BD854643B6EE}"/>
                  </a:ext>
                </a:extLst>
              </p:cNvPr>
              <p:cNvSpPr txBox="1"/>
              <p:nvPr/>
            </p:nvSpPr>
            <p:spPr>
              <a:xfrm>
                <a:off x="3836117" y="3805921"/>
                <a:ext cx="860171" cy="3496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⟩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C3DD516-25FD-E5F5-4D22-BD854643B6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117" y="3805921"/>
                <a:ext cx="860171" cy="349648"/>
              </a:xfrm>
              <a:prstGeom prst="rect">
                <a:avLst/>
              </a:prstGeom>
              <a:blipFill>
                <a:blip r:embed="rId3"/>
                <a:stretch>
                  <a:fillRect b="-862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697E11A-7697-F31C-84BC-FB8E528E196B}"/>
                  </a:ext>
                </a:extLst>
              </p:cNvPr>
              <p:cNvSpPr txBox="1"/>
              <p:nvPr/>
            </p:nvSpPr>
            <p:spPr>
              <a:xfrm>
                <a:off x="6647008" y="3805921"/>
                <a:ext cx="860171" cy="3496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1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sz="11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⟩"/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697E11A-7697-F31C-84BC-FB8E528E1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7008" y="3805921"/>
                <a:ext cx="860171" cy="349648"/>
              </a:xfrm>
              <a:prstGeom prst="rect">
                <a:avLst/>
              </a:prstGeom>
              <a:blipFill>
                <a:blip r:embed="rId4"/>
                <a:stretch>
                  <a:fillRect b="-862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1A17A3E9-1A8D-53A8-EEEC-9600167AA386}"/>
              </a:ext>
            </a:extLst>
          </p:cNvPr>
          <p:cNvSpPr txBox="1"/>
          <p:nvPr/>
        </p:nvSpPr>
        <p:spPr>
          <a:xfrm>
            <a:off x="4164792" y="3325037"/>
            <a:ext cx="31813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Controlled phase - </a:t>
            </a:r>
            <a:r>
              <a:rPr lang="en-US" b="1" dirty="0"/>
              <a:t>CZ</a:t>
            </a:r>
          </a:p>
          <a:p>
            <a:pPr algn="ctr"/>
            <a:r>
              <a:rPr lang="en-US" dirty="0"/>
              <a:t>entangling operation</a:t>
            </a:r>
          </a:p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D889BCC2-F4DF-96EC-20A8-14F3E94A3E89}"/>
                  </a:ext>
                </a:extLst>
              </p:cNvPr>
              <p:cNvSpPr/>
              <p:nvPr/>
            </p:nvSpPr>
            <p:spPr>
              <a:xfrm>
                <a:off x="2963201" y="4334401"/>
                <a:ext cx="3780330" cy="634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da-DK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D889BCC2-F4DF-96EC-20A8-14F3E94A3E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3201" y="4334401"/>
                <a:ext cx="3780330" cy="63478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al 27">
            <a:extLst>
              <a:ext uri="{FF2B5EF4-FFF2-40B4-BE49-F238E27FC236}">
                <a16:creationId xmlns:a16="http://schemas.microsoft.com/office/drawing/2014/main" id="{CDE183F5-9CF2-238A-B614-F8B937CCA035}"/>
              </a:ext>
            </a:extLst>
          </p:cNvPr>
          <p:cNvSpPr/>
          <p:nvPr/>
        </p:nvSpPr>
        <p:spPr>
          <a:xfrm>
            <a:off x="5629827" y="4547503"/>
            <a:ext cx="288529" cy="246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CF44DB2-B68F-503E-D1AD-11A05ABEFE24}"/>
                  </a:ext>
                </a:extLst>
              </p:cNvPr>
              <p:cNvSpPr/>
              <p:nvPr/>
            </p:nvSpPr>
            <p:spPr>
              <a:xfrm>
                <a:off x="2963201" y="4330514"/>
                <a:ext cx="3780330" cy="634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da-DK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d>
                            <m:dPr>
                              <m:begChr m:val="|"/>
                              <m:endChr m:val="⟩"/>
                              <m:ctrlPr>
                                <a:rPr lang="da-DK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CF44DB2-B68F-503E-D1AD-11A05ABEFE2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3201" y="4330514"/>
                <a:ext cx="3780330" cy="6347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8D87C92-FFA3-1DEC-947A-4ACD83753B61}"/>
                  </a:ext>
                </a:extLst>
              </p:cNvPr>
              <p:cNvSpPr txBox="1"/>
              <p:nvPr/>
            </p:nvSpPr>
            <p:spPr>
              <a:xfrm>
                <a:off x="6573404" y="4465288"/>
                <a:ext cx="18453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=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|</m:t>
                    </m:r>
                    <m:r>
                      <a:rPr lang="he-IL" b="0" i="0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⟩|+⟩</m:t>
                    </m:r>
                  </m:oMath>
                </a14:m>
                <a:r>
                  <a:rPr lang="en-US" dirty="0">
                    <a:latin typeface="Cambria Math" panose="020405030504060302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i="0">
                        <a:latin typeface="Cambria Math" panose="02040503050406030204" pitchFamily="18" charset="0"/>
                      </a:rPr>
                      <m:t>|</m:t>
                    </m:r>
                    <m:r>
                      <a:rPr lang="he-IL" b="0" i="0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0">
                        <a:latin typeface="Cambria Math" panose="02040503050406030204" pitchFamily="18" charset="0"/>
                      </a:rPr>
                      <m:t>⟩|−⟩</m:t>
                    </m:r>
                  </m:oMath>
                </a14:m>
                <a:endParaRPr 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D8D87C92-FFA3-1DEC-947A-4ACD83753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404" y="4465288"/>
                <a:ext cx="1845377" cy="369332"/>
              </a:xfrm>
              <a:prstGeom prst="rect">
                <a:avLst/>
              </a:prstGeom>
              <a:blipFill>
                <a:blip r:embed="rId7"/>
                <a:stretch>
                  <a:fillRect l="-2640" t="-11475" r="-1320" b="-2623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712EDD1-AD80-DBDE-5F7D-128B3BBB1D2B}"/>
                  </a:ext>
                </a:extLst>
              </p:cNvPr>
              <p:cNvSpPr txBox="1"/>
              <p:nvPr/>
            </p:nvSpPr>
            <p:spPr>
              <a:xfrm>
                <a:off x="2716422" y="4973077"/>
                <a:ext cx="6097022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𝑋𝑍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𝑍𝑋</m:t>
                      </m:r>
                    </m:oMath>
                  </m:oMathPara>
                </a14:m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712EDD1-AD80-DBDE-5F7D-128B3BBB1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422" y="4973077"/>
                <a:ext cx="6097022" cy="9233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3" name="Table 32">
                <a:extLst>
                  <a:ext uri="{FF2B5EF4-FFF2-40B4-BE49-F238E27FC236}">
                    <a16:creationId xmlns:a16="http://schemas.microsoft.com/office/drawing/2014/main" id="{0C4FE6C3-1A40-2838-7497-E7D99071B7C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5388636"/>
                  </p:ext>
                </p:extLst>
              </p:nvPr>
            </p:nvGraphicFramePr>
            <p:xfrm>
              <a:off x="1698447" y="5696403"/>
              <a:ext cx="8127999" cy="101092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150520024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56840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3472988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State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17586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⟩|+⟩</m:t>
                                </m:r>
                                <m:r>
                                  <m:rPr>
                                    <m:nor/>
                                  </m:rPr>
                                  <a:rPr lang="en-US" dirty="0" smtClean="0"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he-IL" b="0" i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i="0">
                                    <a:latin typeface="Cambria Math" panose="02040503050406030204" pitchFamily="18" charset="0"/>
                                  </a:rPr>
                                  <m:t>⟩|−⟩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𝑋𝑍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𝑍𝑋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24798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3" name="Table 32">
                <a:extLst>
                  <a:ext uri="{FF2B5EF4-FFF2-40B4-BE49-F238E27FC236}">
                    <a16:creationId xmlns:a16="http://schemas.microsoft.com/office/drawing/2014/main" id="{0C4FE6C3-1A40-2838-7497-E7D99071B7C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75388636"/>
                  </p:ext>
                </p:extLst>
              </p:nvPr>
            </p:nvGraphicFramePr>
            <p:xfrm>
              <a:off x="1698447" y="5696403"/>
              <a:ext cx="8127999" cy="101092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150520024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56840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3472988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State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1758654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9"/>
                          <a:stretch>
                            <a:fillRect l="-100450" t="-61321" r="-101351" b="-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9"/>
                          <a:stretch>
                            <a:fillRect l="-200000" t="-61321" r="-1124" b="-1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247980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03E37068-1279-6E1D-A5D7-231607614715}"/>
              </a:ext>
            </a:extLst>
          </p:cNvPr>
          <p:cNvGrpSpPr/>
          <p:nvPr/>
        </p:nvGrpSpPr>
        <p:grpSpPr>
          <a:xfrm>
            <a:off x="8295818" y="6355243"/>
            <a:ext cx="575322" cy="124374"/>
            <a:chOff x="8295818" y="6355243"/>
            <a:chExt cx="575322" cy="124374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2DEF4755-279C-1F42-F906-76527DC6E3A0}"/>
                </a:ext>
              </a:extLst>
            </p:cNvPr>
            <p:cNvSpPr/>
            <p:nvPr/>
          </p:nvSpPr>
          <p:spPr>
            <a:xfrm>
              <a:off x="8295818" y="6355243"/>
              <a:ext cx="127849" cy="124374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DD8B227-8B91-948A-FE6D-44DAC4349117}"/>
                </a:ext>
              </a:extLst>
            </p:cNvPr>
            <p:cNvCxnSpPr/>
            <p:nvPr/>
          </p:nvCxnSpPr>
          <p:spPr>
            <a:xfrm flipV="1">
              <a:off x="8423667" y="6417430"/>
              <a:ext cx="319623" cy="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9500F3F-0C41-022D-2C5F-F0864FD9592A}"/>
                </a:ext>
              </a:extLst>
            </p:cNvPr>
            <p:cNvSpPr/>
            <p:nvPr/>
          </p:nvSpPr>
          <p:spPr>
            <a:xfrm>
              <a:off x="8743291" y="6355243"/>
              <a:ext cx="127849" cy="124374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he-IL"/>
              </a:defPPr>
              <a:lvl1pPr marL="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r" defTabSz="914400" rtl="1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967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30" grpId="0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727889-C4D8-D9DB-9EA2-8460769C4A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64224-29B6-170A-3FE4-C407864ED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Constructing stabilizers for a linear cluster state</a:t>
            </a:r>
            <a:endParaRPr lang="he-I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DC096DB-BEC8-A97E-F5B6-CBF345939D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7383650"/>
                  </p:ext>
                </p:extLst>
              </p:nvPr>
            </p:nvGraphicFramePr>
            <p:xfrm>
              <a:off x="1429530" y="1367155"/>
              <a:ext cx="9239933" cy="512572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3282393">
                      <a:extLst>
                        <a:ext uri="{9D8B030D-6E8A-4147-A177-3AD203B41FA5}">
                          <a16:colId xmlns:a16="http://schemas.microsoft.com/office/drawing/2014/main" val="1189924504"/>
                        </a:ext>
                      </a:extLst>
                    </a:gridCol>
                    <a:gridCol w="914790">
                      <a:extLst>
                        <a:ext uri="{9D8B030D-6E8A-4147-A177-3AD203B41FA5}">
                          <a16:colId xmlns:a16="http://schemas.microsoft.com/office/drawing/2014/main" val="1787462712"/>
                        </a:ext>
                      </a:extLst>
                    </a:gridCol>
                    <a:gridCol w="1904475">
                      <a:extLst>
                        <a:ext uri="{9D8B030D-6E8A-4147-A177-3AD203B41FA5}">
                          <a16:colId xmlns:a16="http://schemas.microsoft.com/office/drawing/2014/main" val="9568404"/>
                        </a:ext>
                      </a:extLst>
                    </a:gridCol>
                    <a:gridCol w="3138275">
                      <a:extLst>
                        <a:ext uri="{9D8B030D-6E8A-4147-A177-3AD203B41FA5}">
                          <a16:colId xmlns:a16="http://schemas.microsoft.com/office/drawing/2014/main" val="93472988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State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17586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/>
                            <a:t>-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|+⟩|+⟩|+⟩|+⟩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𝑋𝐼𝐼𝐼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𝐼𝑋𝐼𝐼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𝐼𝐼𝑋𝐼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𝐼𝐼𝐼𝑋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24798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𝐶𝑍𝐼𝐼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/>
                            <a:t>…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𝐶𝑍𝐼𝐼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𝑋𝐼𝐼𝐼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⋅(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𝑍𝐼𝐼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XZII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𝐶𝑍𝐼𝐼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𝐼𝑋𝐼𝐼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⋅(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𝑍𝐼𝐼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𝑍𝑋𝐼𝐼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𝐶𝑍𝐼𝐼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𝐼𝐼𝑋𝐼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⋅(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𝑍𝐼𝐼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𝐼𝐼𝑋𝐼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𝐶𝑍𝐼𝐼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𝐼𝐼𝐼𝑋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⋅(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𝑍𝐼𝐼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𝐼𝐼𝐼𝑋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1105886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𝐼𝐶𝑍𝐼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/>
                            <a:t>…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𝑋𝑍𝐼𝐼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𝑍𝑋𝑍𝐼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𝐼𝑍𝑋𝐼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𝐼𝐼𝐼𝑋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478059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𝐼𝐶𝑍𝐼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/>
                            <a:t>…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𝑋𝑍𝐼𝐼</m:t>
                                </m:r>
                              </m:oMath>
                            </m:oMathPara>
                          </a14:m>
                          <a:endParaRPr lang="en-US" b="0" i="1" dirty="0">
                            <a:latin typeface="Cambria Math" panose="02040503050406030204" pitchFamily="18" charset="0"/>
                          </a:endParaRPr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𝑍𝑋𝑍𝐼</m:t>
                                </m:r>
                              </m:oMath>
                            </m:oMathPara>
                          </a14:m>
                          <a:endParaRPr lang="en-US" b="0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𝐼𝑍𝑋𝑍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𝐼𝐼𝑍𝑋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28534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DC096DB-BEC8-A97E-F5B6-CBF345939D3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27383650"/>
                  </p:ext>
                </p:extLst>
              </p:nvPr>
            </p:nvGraphicFramePr>
            <p:xfrm>
              <a:off x="1429530" y="1367155"/>
              <a:ext cx="9239933" cy="512572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3282393">
                      <a:extLst>
                        <a:ext uri="{9D8B030D-6E8A-4147-A177-3AD203B41FA5}">
                          <a16:colId xmlns:a16="http://schemas.microsoft.com/office/drawing/2014/main" val="1189924504"/>
                        </a:ext>
                      </a:extLst>
                    </a:gridCol>
                    <a:gridCol w="914790">
                      <a:extLst>
                        <a:ext uri="{9D8B030D-6E8A-4147-A177-3AD203B41FA5}">
                          <a16:colId xmlns:a16="http://schemas.microsoft.com/office/drawing/2014/main" val="1787462712"/>
                        </a:ext>
                      </a:extLst>
                    </a:gridCol>
                    <a:gridCol w="1904475">
                      <a:extLst>
                        <a:ext uri="{9D8B030D-6E8A-4147-A177-3AD203B41FA5}">
                          <a16:colId xmlns:a16="http://schemas.microsoft.com/office/drawing/2014/main" val="9568404"/>
                        </a:ext>
                      </a:extLst>
                    </a:gridCol>
                    <a:gridCol w="3138275">
                      <a:extLst>
                        <a:ext uri="{9D8B030D-6E8A-4147-A177-3AD203B41FA5}">
                          <a16:colId xmlns:a16="http://schemas.microsoft.com/office/drawing/2014/main" val="93472988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360000" t="-6557" r="-554667" b="-12836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State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1758654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pPr algn="ctr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/>
                            <a:t>-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220447" t="-33333" r="-165815" b="-3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194757" t="-33333" r="-777" b="-3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2479809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360000" t="-133333" r="-554667" b="-20153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/>
                            <a:t>…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194757" t="-133333" r="-777" b="-20153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1058863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360000" t="-232143" r="-554667" b="-1005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/>
                            <a:t>…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194757" t="-232143" r="-777" b="-1005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4780591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360000" t="-333846" r="-554667" b="-10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/>
                            <a:t>…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194757" t="-333846" r="-777" b="-102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4285345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070093E9-801B-B259-A3DC-BE95637C2340}"/>
              </a:ext>
            </a:extLst>
          </p:cNvPr>
          <p:cNvSpPr/>
          <p:nvPr/>
        </p:nvSpPr>
        <p:spPr>
          <a:xfrm>
            <a:off x="7993363" y="2115440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F17CA47-9470-6042-5C6B-88E7F4CC467C}"/>
              </a:ext>
            </a:extLst>
          </p:cNvPr>
          <p:cNvSpPr/>
          <p:nvPr/>
        </p:nvSpPr>
        <p:spPr>
          <a:xfrm>
            <a:off x="8440836" y="2115440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A5B787A-56D5-7DEC-7D8C-075CC31D0E88}"/>
              </a:ext>
            </a:extLst>
          </p:cNvPr>
          <p:cNvSpPr/>
          <p:nvPr/>
        </p:nvSpPr>
        <p:spPr>
          <a:xfrm>
            <a:off x="8888309" y="2115440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6CF6624-15FC-859D-2346-3D1A4F6D3B5B}"/>
              </a:ext>
            </a:extLst>
          </p:cNvPr>
          <p:cNvSpPr/>
          <p:nvPr/>
        </p:nvSpPr>
        <p:spPr>
          <a:xfrm>
            <a:off x="9335782" y="2115440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71E7DC0-7444-5723-6B2F-16F4100C909F}"/>
              </a:ext>
            </a:extLst>
          </p:cNvPr>
          <p:cNvSpPr/>
          <p:nvPr/>
        </p:nvSpPr>
        <p:spPr>
          <a:xfrm>
            <a:off x="7993363" y="3371606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32ACF12-41C1-E26A-6C36-7DA37E808243}"/>
              </a:ext>
            </a:extLst>
          </p:cNvPr>
          <p:cNvSpPr/>
          <p:nvPr/>
        </p:nvSpPr>
        <p:spPr>
          <a:xfrm>
            <a:off x="8440836" y="3371606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8E6F061-E249-D6BB-F7CA-D9C421CC2732}"/>
              </a:ext>
            </a:extLst>
          </p:cNvPr>
          <p:cNvSpPr/>
          <p:nvPr/>
        </p:nvSpPr>
        <p:spPr>
          <a:xfrm>
            <a:off x="8888309" y="3371606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8141039-666F-6F13-A864-9AAD88EC0509}"/>
              </a:ext>
            </a:extLst>
          </p:cNvPr>
          <p:cNvSpPr/>
          <p:nvPr/>
        </p:nvSpPr>
        <p:spPr>
          <a:xfrm>
            <a:off x="9335782" y="3371606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FC71DED-6CDB-306D-C06B-703092A41FC1}"/>
              </a:ext>
            </a:extLst>
          </p:cNvPr>
          <p:cNvSpPr/>
          <p:nvPr/>
        </p:nvSpPr>
        <p:spPr>
          <a:xfrm>
            <a:off x="7993363" y="4503398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BE4D0C-5B45-D533-CB0F-0F015D131737}"/>
              </a:ext>
            </a:extLst>
          </p:cNvPr>
          <p:cNvSpPr/>
          <p:nvPr/>
        </p:nvSpPr>
        <p:spPr>
          <a:xfrm>
            <a:off x="8440836" y="4503398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1C0E3FF-98F9-308F-C536-86B09BDB721B}"/>
              </a:ext>
            </a:extLst>
          </p:cNvPr>
          <p:cNvSpPr/>
          <p:nvPr/>
        </p:nvSpPr>
        <p:spPr>
          <a:xfrm>
            <a:off x="8888309" y="4503398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2D92373-F9D2-6208-1ACD-D3213F01D5C3}"/>
              </a:ext>
            </a:extLst>
          </p:cNvPr>
          <p:cNvSpPr/>
          <p:nvPr/>
        </p:nvSpPr>
        <p:spPr>
          <a:xfrm>
            <a:off x="9335782" y="4503398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2F6F760-E784-3F9A-5E11-44B8A12F20EC}"/>
              </a:ext>
            </a:extLst>
          </p:cNvPr>
          <p:cNvSpPr/>
          <p:nvPr/>
        </p:nvSpPr>
        <p:spPr>
          <a:xfrm>
            <a:off x="8057287" y="5697377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5BA5B2E-8C15-ACBE-A36C-8C7FA6ABBE96}"/>
              </a:ext>
            </a:extLst>
          </p:cNvPr>
          <p:cNvSpPr/>
          <p:nvPr/>
        </p:nvSpPr>
        <p:spPr>
          <a:xfrm>
            <a:off x="8504760" y="5697377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39C2FA3-5609-CF63-FD03-EA55154E9162}"/>
              </a:ext>
            </a:extLst>
          </p:cNvPr>
          <p:cNvSpPr/>
          <p:nvPr/>
        </p:nvSpPr>
        <p:spPr>
          <a:xfrm>
            <a:off x="8952233" y="5697377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2675B24-EBD9-FCF2-351F-A0D4671B2239}"/>
              </a:ext>
            </a:extLst>
          </p:cNvPr>
          <p:cNvSpPr/>
          <p:nvPr/>
        </p:nvSpPr>
        <p:spPr>
          <a:xfrm>
            <a:off x="9399706" y="5697377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F9813683-BA30-E719-7B1A-DF83CE526EA4}"/>
              </a:ext>
            </a:extLst>
          </p:cNvPr>
          <p:cNvCxnSpPr>
            <a:cxnSpLocks/>
          </p:cNvCxnSpPr>
          <p:nvPr/>
        </p:nvCxnSpPr>
        <p:spPr>
          <a:xfrm flipV="1">
            <a:off x="8123893" y="3440865"/>
            <a:ext cx="31962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EC27012-8085-2DAA-17B8-4E5B330DD1C0}"/>
              </a:ext>
            </a:extLst>
          </p:cNvPr>
          <p:cNvCxnSpPr>
            <a:cxnSpLocks/>
          </p:cNvCxnSpPr>
          <p:nvPr/>
        </p:nvCxnSpPr>
        <p:spPr>
          <a:xfrm flipV="1">
            <a:off x="8115075" y="4575260"/>
            <a:ext cx="31962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F6FBB72B-DB4A-101D-3289-120F867D9591}"/>
              </a:ext>
            </a:extLst>
          </p:cNvPr>
          <p:cNvCxnSpPr>
            <a:cxnSpLocks/>
          </p:cNvCxnSpPr>
          <p:nvPr/>
        </p:nvCxnSpPr>
        <p:spPr>
          <a:xfrm flipV="1">
            <a:off x="8578025" y="4576194"/>
            <a:ext cx="31962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EF61511-A198-49AE-5B12-57AB87939B2C}"/>
              </a:ext>
            </a:extLst>
          </p:cNvPr>
          <p:cNvCxnSpPr>
            <a:cxnSpLocks/>
          </p:cNvCxnSpPr>
          <p:nvPr/>
        </p:nvCxnSpPr>
        <p:spPr>
          <a:xfrm flipV="1">
            <a:off x="8179125" y="5766755"/>
            <a:ext cx="31962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72F16F0F-5DE6-F4C7-D86A-1C45D23C0134}"/>
              </a:ext>
            </a:extLst>
          </p:cNvPr>
          <p:cNvCxnSpPr>
            <a:cxnSpLocks/>
          </p:cNvCxnSpPr>
          <p:nvPr/>
        </p:nvCxnSpPr>
        <p:spPr>
          <a:xfrm flipV="1">
            <a:off x="8645530" y="5766755"/>
            <a:ext cx="31962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53DA438-BAE9-13AD-3DF6-FEB4539A30A0}"/>
              </a:ext>
            </a:extLst>
          </p:cNvPr>
          <p:cNvCxnSpPr>
            <a:cxnSpLocks/>
          </p:cNvCxnSpPr>
          <p:nvPr/>
        </p:nvCxnSpPr>
        <p:spPr>
          <a:xfrm flipV="1">
            <a:off x="9081251" y="5766754"/>
            <a:ext cx="31962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55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F911-4C66-3E13-6B67-F2C3AB50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Stabilizer group</a:t>
            </a: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B691AB-C290-1191-0B49-43E5CCD78FC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1006042" cy="435133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stabilizers commute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The group of N stabilizers is not unique, since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r>
                  <a:rPr lang="en-US" dirty="0"/>
                  <a:t>A multiplication of stabilizers is also a stabilizer.</a:t>
                </a:r>
              </a:p>
              <a:p>
                <a:r>
                  <a:rPr lang="en-US" dirty="0"/>
                  <a:t>Overall 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dirty="0"/>
                  <a:t> stabilizers for each state. Those stabilizers form a group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dirty="0" smtClean="0">
                        <a:latin typeface="Cambria Math" panose="02040503050406030204" pitchFamily="18" charset="0"/>
                      </a:rPr>
                      <m:t>I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∈{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 set of N commuting stabilizers is the </a:t>
                </a:r>
                <a:r>
                  <a:rPr lang="en-US" b="1" dirty="0"/>
                  <a:t>generating set</a:t>
                </a:r>
                <a:r>
                  <a:rPr lang="en-US" dirty="0"/>
                  <a:t> of all stabilizers and has the properties previously discussed.</a:t>
                </a:r>
              </a:p>
              <a:p>
                <a:r>
                  <a:rPr lang="en-US" dirty="0"/>
                  <a:t>There are multiples possible generating sets for the stabilizer group</a:t>
                </a:r>
                <a:endParaRPr lang="he-IL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B691AB-C290-1191-0B49-43E5CCD78FC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1006042" cy="4351338"/>
              </a:xfrm>
              <a:blipFill>
                <a:blip r:embed="rId2"/>
                <a:stretch>
                  <a:fillRect l="-886" t="-2521" r="-277" b="-15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6766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58893-920A-192E-2624-7D87C9F06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Bef>
                <a:spcPts val="1000"/>
              </a:spcBef>
              <a:buFont typeface="Arial" panose="020B0604020202020204" pitchFamily="34" charset="0"/>
            </a:pPr>
            <a:r>
              <a:rPr lang="en-US" dirty="0">
                <a:latin typeface="+mn-lt"/>
                <a:ea typeface="+mn-ea"/>
                <a:cs typeface="+mn-cs"/>
              </a:rPr>
              <a:t>Analogy</a:t>
            </a:r>
            <a:r>
              <a:rPr lang="en-US" sz="2800" dirty="0">
                <a:latin typeface="+mn-lt"/>
                <a:ea typeface="+mn-ea"/>
                <a:cs typeface="+mn-cs"/>
              </a:rPr>
              <a:t> - Complete set of commuting observables</a:t>
            </a:r>
            <a:br>
              <a:rPr lang="en-US" sz="2800" dirty="0">
                <a:latin typeface="+mn-lt"/>
                <a:ea typeface="+mn-ea"/>
                <a:cs typeface="+mn-cs"/>
              </a:rPr>
            </a:br>
            <a:r>
              <a:rPr lang="en-US" sz="2800" dirty="0">
                <a:latin typeface="+mn-lt"/>
                <a:ea typeface="+mn-ea"/>
                <a:cs typeface="+mn-cs"/>
              </a:rPr>
              <a:t>			the hydrogen atom</a:t>
            </a:r>
            <a:endParaRPr lang="he-IL" sz="2800" dirty="0">
              <a:latin typeface="+mn-lt"/>
              <a:ea typeface="+mn-ea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1177F7-7933-F3EE-05B9-0DA8C78E24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153329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How do we define the eigenstates of the hydrogen atom?</a:t>
                </a:r>
              </a:p>
              <a:p>
                <a:r>
                  <a:rPr lang="en-US" dirty="0"/>
                  <a:t>The Hamiltonian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en-US" b="1" dirty="0"/>
                  <a:t> is not enough </a:t>
                </a:r>
                <a:r>
                  <a:rPr lang="en-US" dirty="0"/>
                  <a:t>because of angular momentum degeneracy.</a:t>
                </a:r>
              </a:p>
              <a:p>
                <a:r>
                  <a:rPr lang="en-US" dirty="0"/>
                  <a:t>The Hamiltonian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𝑯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and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𝑳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, </a:t>
                </a:r>
                <a:r>
                  <a:rPr lang="en-US" dirty="0"/>
                  <a:t>the angular momentum </a:t>
                </a:r>
                <a:r>
                  <a:rPr lang="en-US" b="1" dirty="0"/>
                  <a:t>are not enough </a:t>
                </a:r>
                <a:r>
                  <a:rPr lang="en-US" dirty="0"/>
                  <a:t>because of degeneracy in projection of L on different axes.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𝑯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𝑳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1" dirty="0"/>
                  <a:t> is a minimal set of commuting observables</a:t>
                </a:r>
                <a:r>
                  <a:rPr lang="en-US" dirty="0"/>
                  <a:t>. Common eigen-vectors of all three form a complete orthogonal basis and the eigenvalues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𝒍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} </m:t>
                    </m:r>
                  </m:oMath>
                </a14:m>
                <a:r>
                  <a:rPr lang="en-US" b="1" dirty="0"/>
                  <a:t>are the quantum numbers </a:t>
                </a:r>
                <a:r>
                  <a:rPr lang="en-US" dirty="0"/>
                  <a:t>that define the state.</a:t>
                </a:r>
                <a:endParaRPr lang="he-IL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41177F7-7933-F3EE-05B9-0DA8C78E24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153329" cy="4351338"/>
              </a:xfrm>
              <a:blipFill>
                <a:blip r:embed="rId2"/>
                <a:stretch>
                  <a:fillRect l="-929" t="-2941" r="-2732" b="-168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D65B3A-8447-E615-75BF-24750D1AFAE5}"/>
                  </a:ext>
                </a:extLst>
              </p:cNvPr>
              <p:cNvSpPr txBox="1"/>
              <p:nvPr/>
            </p:nvSpPr>
            <p:spPr>
              <a:xfrm>
                <a:off x="1091707" y="5911790"/>
                <a:ext cx="10646312" cy="400110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sz="2000" b="1" dirty="0"/>
                  <a:t>The set of N stabilizer generators is a minimal set of commuting observables of a state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𝝍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⟩</m:t>
                    </m:r>
                  </m:oMath>
                </a14:m>
                <a:endParaRPr lang="he-IL" sz="2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4D65B3A-8447-E615-75BF-24750D1AF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707" y="5911790"/>
                <a:ext cx="10646312" cy="400110"/>
              </a:xfrm>
              <a:prstGeom prst="rect">
                <a:avLst/>
              </a:prstGeom>
              <a:blipFill>
                <a:blip r:embed="rId3"/>
                <a:stretch>
                  <a:fillRect l="-572" t="-7692" b="-2923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7557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7EA7C-C255-04BA-0E5B-722BE6D7A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181C8B-53D5-92C8-6E16-DC01551FC2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For any state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of N qubits, there exist N highly degenerate operators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..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dirty="0"/>
                  <a:t>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dirty="0"/>
                  <a:t> (eigenvalue 1 for 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="0" dirty="0"/>
                  <a:t>) 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The operators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dirty="0"/>
                  <a:t> can be used to define the state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The N operators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</m:oMath>
                </a14:m>
                <a:r>
                  <a:rPr lang="en-US" dirty="0"/>
                  <a:t> are the generators for the overall group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dirty="0"/>
                  <a:t> stabilizers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</m:d>
                  </m:oMath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b="0" dirty="0"/>
                  <a:t>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b="0" dirty="0"/>
                  <a:t> states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/>
                  <a:t>  that fulfill the condition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⋅</m:t>
                    </m:r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=±</m:t>
                    </m:r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with different eigenvalues for each state. The states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b="0" dirty="0"/>
                  <a:t> form an orthogonal basis for a general N qubit state.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There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b="0" dirty="0"/>
                  <a:t> operators in the stabilizer group of a state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</m:d>
                  </m:oMath>
                </a14:m>
                <a:r>
                  <a:rPr lang="en-US" b="0" dirty="0"/>
                  <a:t>, a subset of N of them which does not include the identity can be used as a generating set.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b="0" dirty="0"/>
              </a:p>
              <a:p>
                <a:pPr>
                  <a:lnSpc>
                    <a:spcPct val="150000"/>
                  </a:lnSpc>
                </a:pPr>
                <a:endParaRPr lang="he-IL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181C8B-53D5-92C8-6E16-DC01551FC2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5460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64B0F-AB57-C19C-A6A4-28B7982AC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AB47D-52B6-BFB2-8A86-B01C24824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he-IL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47D525-21DC-2FB8-BCAB-004C3BD2DA90}"/>
              </a:ext>
            </a:extLst>
          </p:cNvPr>
          <p:cNvSpPr txBox="1"/>
          <p:nvPr/>
        </p:nvSpPr>
        <p:spPr>
          <a:xfrm>
            <a:off x="4463564" y="3034349"/>
            <a:ext cx="3264868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N generating stabilizers</a:t>
            </a:r>
            <a:endParaRPr lang="he-IL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1288BF-B176-7510-7155-FCC571FD2C40}"/>
              </a:ext>
            </a:extLst>
          </p:cNvPr>
          <p:cNvSpPr txBox="1"/>
          <p:nvPr/>
        </p:nvSpPr>
        <p:spPr>
          <a:xfrm>
            <a:off x="5153658" y="1808183"/>
            <a:ext cx="188468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N qubit state</a:t>
            </a:r>
            <a:endParaRPr lang="he-IL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E002B2-92F8-4BCA-4329-3BA6C633A106}"/>
              </a:ext>
            </a:extLst>
          </p:cNvPr>
          <p:cNvSpPr txBox="1"/>
          <p:nvPr/>
        </p:nvSpPr>
        <p:spPr>
          <a:xfrm>
            <a:off x="6291212" y="2489981"/>
            <a:ext cx="14250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eigenvalue 1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78CB2EE-5AE0-3656-F0BC-41ABC4FFEC63}"/>
                  </a:ext>
                </a:extLst>
              </p:cNvPr>
              <p:cNvSpPr txBox="1"/>
              <p:nvPr/>
            </p:nvSpPr>
            <p:spPr>
              <a:xfrm>
                <a:off x="7500331" y="4323844"/>
                <a:ext cx="4282542" cy="1569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0" dirty="0"/>
                  <a:t>Orthonormal basis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2400" dirty="0"/>
                  <a:t> states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2400" dirty="0"/>
                  <a:t> sequences of eigenvalues</a:t>
                </a:r>
              </a:p>
              <a:p>
                <a:endParaRPr lang="he-IL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78CB2EE-5AE0-3656-F0BC-41ABC4FFEC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331" y="4323844"/>
                <a:ext cx="4282542" cy="1569660"/>
              </a:xfrm>
              <a:prstGeom prst="rect">
                <a:avLst/>
              </a:prstGeom>
              <a:blipFill>
                <a:blip r:embed="rId2"/>
                <a:stretch>
                  <a:fillRect l="-2134" t="-3101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230C6D5-CCCC-F6D6-D58F-E61FF18B3644}"/>
              </a:ext>
            </a:extLst>
          </p:cNvPr>
          <p:cNvCxnSpPr>
            <a:stCxn id="7" idx="2"/>
            <a:endCxn id="6" idx="0"/>
          </p:cNvCxnSpPr>
          <p:nvPr/>
        </p:nvCxnSpPr>
        <p:spPr>
          <a:xfrm flipH="1">
            <a:off x="6095998" y="2269848"/>
            <a:ext cx="2" cy="76450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9B108E0-DF05-53BC-BA58-946C0E463766}"/>
              </a:ext>
            </a:extLst>
          </p:cNvPr>
          <p:cNvCxnSpPr>
            <a:cxnSpLocks/>
          </p:cNvCxnSpPr>
          <p:nvPr/>
        </p:nvCxnSpPr>
        <p:spPr>
          <a:xfrm>
            <a:off x="6095999" y="3495142"/>
            <a:ext cx="1404332" cy="91092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48F1491-DD2D-0D25-1ACC-0AF10DB91E3B}"/>
              </a:ext>
            </a:extLst>
          </p:cNvPr>
          <p:cNvCxnSpPr>
            <a:cxnSpLocks/>
          </p:cNvCxnSpPr>
          <p:nvPr/>
        </p:nvCxnSpPr>
        <p:spPr>
          <a:xfrm flipH="1">
            <a:off x="4799066" y="3496014"/>
            <a:ext cx="1296932" cy="91005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74C62D-37A9-8240-C3E0-C815C7AB0F59}"/>
                  </a:ext>
                </a:extLst>
              </p:cNvPr>
              <p:cNvSpPr txBox="1"/>
              <p:nvPr/>
            </p:nvSpPr>
            <p:spPr>
              <a:xfrm>
                <a:off x="2761610" y="4406065"/>
                <a:ext cx="2104961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>
                <a:defPPr>
                  <a:defRPr lang="he-IL"/>
                </a:defPPr>
                <a:lvl1pPr>
                  <a:defRPr sz="2400" b="0"/>
                </a:lvl1pPr>
              </a:lstStyle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dirty="0"/>
                  <a:t> Stabilizers</a:t>
                </a:r>
                <a:endParaRPr lang="he-IL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5374C62D-37A9-8240-C3E0-C815C7AB0F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610" y="4406065"/>
                <a:ext cx="2104961" cy="461665"/>
              </a:xfrm>
              <a:prstGeom prst="rect">
                <a:avLst/>
              </a:prstGeom>
              <a:blipFill>
                <a:blip r:embed="rId3"/>
                <a:stretch>
                  <a:fillRect l="-580" t="-9211" b="-30263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9016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BE605-7165-42F3-070B-0AFE0560D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432" y="2439401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Properties of stabilizers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88261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048D5A-EB0E-FA93-FE3C-4A3CE0C42D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83ECE-7938-7226-D6B1-9F6BC6A2A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Quantum computation - complexity</a:t>
            </a:r>
            <a:endParaRPr lang="he-IL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E6AA56-04A9-74DD-F4C9-BAABFF3496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95713"/>
                <a:ext cx="10515600" cy="1414665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If a state of N, 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dirty="0"/>
                  <a:t> qubits can be described by N stabilizers</a:t>
                </a:r>
              </a:p>
              <a:p>
                <a:r>
                  <a:rPr lang="en-US" dirty="0"/>
                  <a:t>Does that mean we can s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imulate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a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dirty="0"/>
                  <a:t> big Hilbert space with only polynomial complexity and quantum computers are redundant?</a:t>
                </a:r>
              </a:p>
              <a:p>
                <a:pPr marL="0" indent="0">
                  <a:buNone/>
                </a:pPr>
                <a:endParaRPr lang="he-IL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E6AA56-04A9-74DD-F4C9-BAABFF3496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95713"/>
                <a:ext cx="10515600" cy="1414665"/>
              </a:xfrm>
              <a:blipFill>
                <a:blip r:embed="rId2"/>
                <a:stretch>
                  <a:fillRect l="-696" t="-8190" r="-202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4986A75-43BC-ADBD-F69D-EB3083C7B3F1}"/>
              </a:ext>
            </a:extLst>
          </p:cNvPr>
          <p:cNvSpPr txBox="1"/>
          <p:nvPr/>
        </p:nvSpPr>
        <p:spPr>
          <a:xfrm>
            <a:off x="782968" y="3078134"/>
            <a:ext cx="6097022" cy="701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Gottesman-</a:t>
            </a:r>
            <a:r>
              <a:rPr lang="en-US" dirty="0" err="1"/>
              <a:t>Knill</a:t>
            </a:r>
            <a:r>
              <a:rPr lang="en-US" dirty="0"/>
              <a:t> theorem</a:t>
            </a:r>
            <a:endParaRPr lang="he-IL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529D5FE-6C80-9D8B-4A81-2AFECA9EAD3E}"/>
              </a:ext>
            </a:extLst>
          </p:cNvPr>
          <p:cNvSpPr txBox="1">
            <a:spLocks/>
          </p:cNvSpPr>
          <p:nvPr/>
        </p:nvSpPr>
        <p:spPr>
          <a:xfrm>
            <a:off x="782968" y="3947621"/>
            <a:ext cx="10515600" cy="141466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If we consider a computation that consists of operations from the Clifford group (Pauli matrices transform to Pauli matrices) – the computation can be simulated in polynomial time on a classical computer.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he-IL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3FA95A1-32E9-3454-C449-DBF0C750E4B5}"/>
              </a:ext>
            </a:extLst>
          </p:cNvPr>
          <p:cNvCxnSpPr>
            <a:cxnSpLocks/>
          </p:cNvCxnSpPr>
          <p:nvPr/>
        </p:nvCxnSpPr>
        <p:spPr>
          <a:xfrm>
            <a:off x="5830068" y="4998794"/>
            <a:ext cx="0" cy="7746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AB8AAF2-6A4D-EBF4-D054-EC6F32A858D4}"/>
              </a:ext>
            </a:extLst>
          </p:cNvPr>
          <p:cNvSpPr txBox="1"/>
          <p:nvPr/>
        </p:nvSpPr>
        <p:spPr>
          <a:xfrm>
            <a:off x="782968" y="5773421"/>
            <a:ext cx="10764959" cy="8360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he-IL"/>
            </a:defPPr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marL="0" indent="0" algn="ctr">
              <a:buNone/>
            </a:pPr>
            <a:r>
              <a:rPr lang="en-US" sz="2600" dirty="0"/>
              <a:t>For quantum advantage</a:t>
            </a:r>
          </a:p>
          <a:p>
            <a:pPr marL="0" indent="0" algn="ctr">
              <a:buNone/>
            </a:pPr>
            <a:r>
              <a:rPr lang="en-US" sz="2600" dirty="0"/>
              <a:t>we need to step out of the realm of Stabilizers described by Pauli matrices</a:t>
            </a:r>
            <a:endParaRPr lang="he-IL" sz="2600" dirty="0"/>
          </a:p>
        </p:txBody>
      </p:sp>
    </p:spTree>
    <p:extLst>
      <p:ext uri="{BB962C8B-B14F-4D97-AF65-F5344CB8AC3E}">
        <p14:creationId xmlns:p14="http://schemas.microsoft.com/office/powerpoint/2010/main" val="405366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7E3BD-1276-94B6-34E8-A0A32EF65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Stabilizer as a parity measurement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6F6C86-EC72-176E-9F9C-9382B4072A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5730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Lets assume a Stabilizer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𝑍𝑍</m:t>
                    </m:r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66F6C86-EC72-176E-9F9C-9382B4072A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57307"/>
              </a:xfrm>
              <a:blipFill>
                <a:blip r:embed="rId2"/>
                <a:stretch>
                  <a:fillRect l="-1043" t="-29333" b="-34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445085-024B-ACB1-EEE1-B99892BD1A14}"/>
                  </a:ext>
                </a:extLst>
              </p:cNvPr>
              <p:cNvSpPr txBox="1"/>
              <p:nvPr/>
            </p:nvSpPr>
            <p:spPr>
              <a:xfrm>
                <a:off x="1894773" y="2754916"/>
                <a:ext cx="3695955" cy="1126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𝑍𝑍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445085-024B-ACB1-EEE1-B99892BD1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773" y="2754916"/>
                <a:ext cx="3695955" cy="1126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A1FAD895-0522-90E1-0BEB-131CD3D44935}"/>
              </a:ext>
            </a:extLst>
          </p:cNvPr>
          <p:cNvGrpSpPr/>
          <p:nvPr/>
        </p:nvGrpSpPr>
        <p:grpSpPr>
          <a:xfrm>
            <a:off x="5245527" y="2013714"/>
            <a:ext cx="3438204" cy="1160716"/>
            <a:chOff x="5245527" y="2013714"/>
            <a:chExt cx="3438204" cy="1160716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D64F038-46C7-3E3A-0672-28C27CFFA2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45527" y="2579149"/>
              <a:ext cx="1337847" cy="59528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6CC469F-DA80-2137-5BA6-AB6552AC35B3}"/>
                    </a:ext>
                  </a:extLst>
                </p:cNvPr>
                <p:cNvSpPr txBox="1"/>
                <p:nvPr/>
              </p:nvSpPr>
              <p:spPr>
                <a:xfrm>
                  <a:off x="6707646" y="2013714"/>
                  <a:ext cx="84842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a14:m>
                  <a:r>
                    <a:rPr lang="en-US" sz="1800" dirty="0"/>
                    <a:t> </a:t>
                  </a:r>
                  <a:endParaRPr lang="he-IL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46CC469F-DA80-2137-5BA6-AB6552AC35B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7646" y="2013714"/>
                  <a:ext cx="848428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FBCC524-3005-29BB-9791-7582A80B6D5A}"/>
                    </a:ext>
                  </a:extLst>
                </p:cNvPr>
                <p:cNvSpPr txBox="1"/>
                <p:nvPr/>
              </p:nvSpPr>
              <p:spPr>
                <a:xfrm>
                  <a:off x="6707646" y="2334258"/>
                  <a:ext cx="84842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a14:m>
                  <a:r>
                    <a:rPr lang="en-US" sz="1800" dirty="0"/>
                    <a:t> </a:t>
                  </a:r>
                  <a:endParaRPr lang="he-IL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FBCC524-3005-29BB-9791-7582A80B6D5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7646" y="2334258"/>
                  <a:ext cx="848428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6FD48E27-3050-E541-D1CF-BEB70388578C}"/>
                    </a:ext>
                  </a:extLst>
                </p:cNvPr>
                <p:cNvSpPr txBox="1"/>
                <p:nvPr/>
              </p:nvSpPr>
              <p:spPr>
                <a:xfrm>
                  <a:off x="6583374" y="2617771"/>
                  <a:ext cx="2100357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a14:m>
                  <a:r>
                    <a:rPr lang="en-US" sz="1800" b="0" dirty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𝛽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m:rPr>
                          <m:nor/>
                        </m:rPr>
                        <a:rPr lang="en-US" sz="1800" b="0" dirty="0"/>
                        <m:t> 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6FD48E27-3050-E541-D1CF-BEB70388578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3374" y="2617771"/>
                  <a:ext cx="2100357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7189997-2648-2CA1-5AF0-4F5FDC1DA5C4}"/>
                </a:ext>
              </a:extLst>
            </p:cNvPr>
            <p:cNvSpPr txBox="1"/>
            <p:nvPr/>
          </p:nvSpPr>
          <p:spPr>
            <a:xfrm>
              <a:off x="5464507" y="2442046"/>
              <a:ext cx="622543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 err="1"/>
                <a:t>e.v</a:t>
              </a:r>
              <a:r>
                <a:rPr lang="en-US" dirty="0"/>
                <a:t> 1</a:t>
              </a:r>
              <a:endParaRPr lang="he-IL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C725773-9716-D614-6576-0AE6569C802E}"/>
              </a:ext>
            </a:extLst>
          </p:cNvPr>
          <p:cNvGrpSpPr/>
          <p:nvPr/>
        </p:nvGrpSpPr>
        <p:grpSpPr>
          <a:xfrm>
            <a:off x="5280815" y="3441121"/>
            <a:ext cx="3341330" cy="1269431"/>
            <a:chOff x="5280815" y="3441121"/>
            <a:chExt cx="3341330" cy="1269431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2EE7C028-C6FF-20B8-1C29-EBAE5C2B55BC}"/>
                </a:ext>
              </a:extLst>
            </p:cNvPr>
            <p:cNvCxnSpPr>
              <a:cxnSpLocks/>
            </p:cNvCxnSpPr>
            <p:nvPr/>
          </p:nvCxnSpPr>
          <p:spPr>
            <a:xfrm>
              <a:off x="5280815" y="3441121"/>
              <a:ext cx="1138396" cy="69515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D5C86C1-7C16-83F5-6B63-C9DFE0C0A94E}"/>
                </a:ext>
              </a:extLst>
            </p:cNvPr>
            <p:cNvSpPr txBox="1"/>
            <p:nvPr/>
          </p:nvSpPr>
          <p:spPr>
            <a:xfrm>
              <a:off x="5383392" y="3845099"/>
              <a:ext cx="683713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 err="1"/>
                <a:t>e.v</a:t>
              </a:r>
              <a:r>
                <a:rPr lang="en-US" dirty="0"/>
                <a:t> -1</a:t>
              </a:r>
              <a:endParaRPr lang="he-IL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B554322-2986-0C4B-CC2F-ADAD125508C6}"/>
                    </a:ext>
                  </a:extLst>
                </p:cNvPr>
                <p:cNvSpPr txBox="1"/>
                <p:nvPr/>
              </p:nvSpPr>
              <p:spPr>
                <a:xfrm>
                  <a:off x="6646060" y="3737163"/>
                  <a:ext cx="84842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a14:m>
                  <a:r>
                    <a:rPr lang="en-US" sz="1800" dirty="0"/>
                    <a:t> </a:t>
                  </a:r>
                  <a:endParaRPr lang="he-IL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0B554322-2986-0C4B-CC2F-ADAD125508C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6060" y="3737163"/>
                  <a:ext cx="848428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9691EA69-2D1F-E903-AC89-2D0E2EEC323D}"/>
                    </a:ext>
                  </a:extLst>
                </p:cNvPr>
                <p:cNvSpPr txBox="1"/>
                <p:nvPr/>
              </p:nvSpPr>
              <p:spPr>
                <a:xfrm>
                  <a:off x="6646060" y="4057707"/>
                  <a:ext cx="84842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a14:m>
                  <a:r>
                    <a:rPr lang="en-US" sz="1800" dirty="0"/>
                    <a:t> </a:t>
                  </a:r>
                  <a:endParaRPr lang="he-IL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9691EA69-2D1F-E903-AC89-2D0E2EEC323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6060" y="4057707"/>
                  <a:ext cx="848428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A73F04B-2409-8500-27DE-80541D66A1AA}"/>
                    </a:ext>
                  </a:extLst>
                </p:cNvPr>
                <p:cNvSpPr txBox="1"/>
                <p:nvPr/>
              </p:nvSpPr>
              <p:spPr>
                <a:xfrm>
                  <a:off x="6521788" y="4341220"/>
                  <a:ext cx="2100357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a14:m>
                  <a:r>
                    <a:rPr lang="en-US" sz="1800" b="0" dirty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𝛽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m:rPr>
                          <m:nor/>
                        </m:rPr>
                        <a:rPr lang="en-US" sz="1800" b="0" dirty="0"/>
                        <m:t> 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</m:oMath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8A73F04B-2409-8500-27DE-80541D66A1A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1788" y="4341220"/>
                  <a:ext cx="2100357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0C4AF23F-68B2-30C7-2052-D764F5AE15BD}"/>
              </a:ext>
            </a:extLst>
          </p:cNvPr>
          <p:cNvSpPr txBox="1"/>
          <p:nvPr/>
        </p:nvSpPr>
        <p:spPr>
          <a:xfrm>
            <a:off x="9364929" y="2334258"/>
            <a:ext cx="13079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Correlation</a:t>
            </a:r>
            <a:endParaRPr lang="he-IL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C5A6620-EA2D-3CA7-301E-3C907C2643C0}"/>
              </a:ext>
            </a:extLst>
          </p:cNvPr>
          <p:cNvSpPr txBox="1"/>
          <p:nvPr/>
        </p:nvSpPr>
        <p:spPr>
          <a:xfrm>
            <a:off x="9364929" y="4341220"/>
            <a:ext cx="172797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Anti-correlation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22711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1C66FA-A30C-AD16-279D-1843CD3CC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A67A37-EFC1-67EE-1AA1-13801A9E3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Stabilizer as a parity measurement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770B18-00BA-28D9-23DC-919F4C0E53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57307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Lets assume a Stabilizer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𝑋𝑋</m:t>
                    </m:r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770B18-00BA-28D9-23DC-919F4C0E53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57307"/>
              </a:xfrm>
              <a:blipFill>
                <a:blip r:embed="rId2"/>
                <a:stretch>
                  <a:fillRect l="-1043" t="-29333" b="-3466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157A8F-779A-84BE-6E9A-2A0BCBA9087E}"/>
                  </a:ext>
                </a:extLst>
              </p:cNvPr>
              <p:cNvSpPr txBox="1"/>
              <p:nvPr/>
            </p:nvSpPr>
            <p:spPr>
              <a:xfrm>
                <a:off x="1894773" y="2754916"/>
                <a:ext cx="3695955" cy="1126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</m:m>
                              </m:e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brk m:alnAt="7"/>
                                        </m:r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e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F157A8F-779A-84BE-6E9A-2A0BCBA90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773" y="2754916"/>
                <a:ext cx="3695955" cy="1126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987B24FD-1230-830D-6DAA-4378D8234836}"/>
              </a:ext>
            </a:extLst>
          </p:cNvPr>
          <p:cNvGrpSpPr/>
          <p:nvPr/>
        </p:nvGrpSpPr>
        <p:grpSpPr>
          <a:xfrm>
            <a:off x="5245527" y="2013714"/>
            <a:ext cx="3517984" cy="1160716"/>
            <a:chOff x="5245527" y="2013714"/>
            <a:chExt cx="3517984" cy="1160716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C879F47-84CC-89CD-D325-2081F3B714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45527" y="2579149"/>
              <a:ext cx="1337847" cy="59528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DE040F84-3516-9D67-BB12-7FE32E6026A0}"/>
                    </a:ext>
                  </a:extLst>
                </p:cNvPr>
                <p:cNvSpPr txBox="1"/>
                <p:nvPr/>
              </p:nvSpPr>
              <p:spPr>
                <a:xfrm>
                  <a:off x="6707646" y="2013714"/>
                  <a:ext cx="84842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</m:oMath>
                  </a14:m>
                  <a:r>
                    <a:rPr lang="en-US" sz="1800" dirty="0"/>
                    <a:t> </a:t>
                  </a:r>
                  <a:endParaRPr lang="he-IL" dirty="0"/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DE040F84-3516-9D67-BB12-7FE32E6026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7646" y="2013714"/>
                  <a:ext cx="848428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85514701-04E0-CCEA-9CFF-8080A1AAF01D}"/>
                    </a:ext>
                  </a:extLst>
                </p:cNvPr>
                <p:cNvSpPr txBox="1"/>
                <p:nvPr/>
              </p:nvSpPr>
              <p:spPr>
                <a:xfrm>
                  <a:off x="6707646" y="2334258"/>
                  <a:ext cx="84842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</m:oMath>
                  </a14:m>
                  <a:r>
                    <a:rPr lang="en-US" sz="1800" dirty="0"/>
                    <a:t> </a:t>
                  </a:r>
                  <a:endParaRPr lang="he-IL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85514701-04E0-CCEA-9CFF-8080A1AAF01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07646" y="2334258"/>
                  <a:ext cx="848428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333AD44B-7F20-4B74-09A3-441AD9BE0549}"/>
                    </a:ext>
                  </a:extLst>
                </p:cNvPr>
                <p:cNvSpPr txBox="1"/>
                <p:nvPr/>
              </p:nvSpPr>
              <p:spPr>
                <a:xfrm>
                  <a:off x="6583374" y="2617771"/>
                  <a:ext cx="2180137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</m:oMath>
                  </a14:m>
                  <a:r>
                    <a:rPr lang="en-US" sz="1800" b="0" dirty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𝛽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m:rPr>
                          <m:nor/>
                        </m:rPr>
                        <a:rPr lang="en-US" sz="1800" b="0" dirty="0"/>
                        <m:t> 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</m:oMath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333AD44B-7F20-4B74-09A3-441AD9BE054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83374" y="2617771"/>
                  <a:ext cx="2180137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A6589C0-5988-47D6-EEC0-119391FD5A6F}"/>
                </a:ext>
              </a:extLst>
            </p:cNvPr>
            <p:cNvSpPr txBox="1"/>
            <p:nvPr/>
          </p:nvSpPr>
          <p:spPr>
            <a:xfrm>
              <a:off x="5464507" y="2442046"/>
              <a:ext cx="622543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 err="1"/>
                <a:t>e.v</a:t>
              </a:r>
              <a:r>
                <a:rPr lang="en-US" dirty="0"/>
                <a:t> 1</a:t>
              </a:r>
              <a:endParaRPr lang="he-IL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4F83FB8-EDFE-5CEF-6131-95B9789CF938}"/>
              </a:ext>
            </a:extLst>
          </p:cNvPr>
          <p:cNvGrpSpPr/>
          <p:nvPr/>
        </p:nvGrpSpPr>
        <p:grpSpPr>
          <a:xfrm>
            <a:off x="5280815" y="3441121"/>
            <a:ext cx="3482696" cy="1269431"/>
            <a:chOff x="5280815" y="3441121"/>
            <a:chExt cx="3482696" cy="1269431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1A2A0B9-49AD-3C29-FE5C-D4FC89A78AD9}"/>
                </a:ext>
              </a:extLst>
            </p:cNvPr>
            <p:cNvCxnSpPr>
              <a:cxnSpLocks/>
            </p:cNvCxnSpPr>
            <p:nvPr/>
          </p:nvCxnSpPr>
          <p:spPr>
            <a:xfrm>
              <a:off x="5280815" y="3441121"/>
              <a:ext cx="1138396" cy="69515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7475528-F50C-3C3A-A093-6F1258F1B2F2}"/>
                </a:ext>
              </a:extLst>
            </p:cNvPr>
            <p:cNvSpPr txBox="1"/>
            <p:nvPr/>
          </p:nvSpPr>
          <p:spPr>
            <a:xfrm>
              <a:off x="5383392" y="3845099"/>
              <a:ext cx="683713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 err="1"/>
                <a:t>e.v</a:t>
              </a:r>
              <a:r>
                <a:rPr lang="en-US" dirty="0"/>
                <a:t> -1</a:t>
              </a:r>
              <a:endParaRPr lang="he-IL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D556EF20-3836-3B7E-998D-34EC99810A7F}"/>
                    </a:ext>
                  </a:extLst>
                </p:cNvPr>
                <p:cNvSpPr txBox="1"/>
                <p:nvPr/>
              </p:nvSpPr>
              <p:spPr>
                <a:xfrm>
                  <a:off x="6646060" y="3737163"/>
                  <a:ext cx="84842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</m:oMath>
                  </a14:m>
                  <a:r>
                    <a:rPr lang="en-US" sz="1800" dirty="0"/>
                    <a:t> </a:t>
                  </a:r>
                  <a:endParaRPr lang="he-IL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D556EF20-3836-3B7E-998D-34EC99810A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6060" y="3737163"/>
                  <a:ext cx="848428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08B689FB-CB26-DA4A-A2C1-81BD80CDD0E2}"/>
                    </a:ext>
                  </a:extLst>
                </p:cNvPr>
                <p:cNvSpPr txBox="1"/>
                <p:nvPr/>
              </p:nvSpPr>
              <p:spPr>
                <a:xfrm>
                  <a:off x="6646060" y="4057707"/>
                  <a:ext cx="84842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</m:oMath>
                  </a14:m>
                  <a:r>
                    <a:rPr lang="en-US" sz="1800" dirty="0"/>
                    <a:t> </a:t>
                  </a:r>
                  <a:endParaRPr lang="he-IL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08B689FB-CB26-DA4A-A2C1-81BD80CDD0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46060" y="4057707"/>
                  <a:ext cx="848428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233598B-5A2E-C1E6-128E-1507DBE85BD9}"/>
                    </a:ext>
                  </a:extLst>
                </p:cNvPr>
                <p:cNvSpPr txBox="1"/>
                <p:nvPr/>
              </p:nvSpPr>
              <p:spPr>
                <a:xfrm>
                  <a:off x="6521788" y="4341220"/>
                  <a:ext cx="224172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</m:oMath>
                  </a14:m>
                  <a:r>
                    <a:rPr lang="en-US" sz="1800" b="0" dirty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𝛽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m:rPr>
                          <m:nor/>
                        </m:rPr>
                        <a:rPr lang="en-US" sz="1800" b="0" dirty="0"/>
                        <m:t> </m:t>
                      </m:r>
                      <m:d>
                        <m:dPr>
                          <m:begChr m:val="|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</m:oMath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F233598B-5A2E-C1E6-128E-1507DBE85BD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21788" y="4341220"/>
                  <a:ext cx="2241723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BBD0B78F-43C5-3EB1-B248-CC72EEF8865A}"/>
              </a:ext>
            </a:extLst>
          </p:cNvPr>
          <p:cNvSpPr txBox="1"/>
          <p:nvPr/>
        </p:nvSpPr>
        <p:spPr>
          <a:xfrm>
            <a:off x="9364929" y="2334258"/>
            <a:ext cx="130798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Correlation</a:t>
            </a:r>
            <a:endParaRPr lang="he-IL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6C91ACC-7103-0F7F-5D34-8BC15CB14F35}"/>
              </a:ext>
            </a:extLst>
          </p:cNvPr>
          <p:cNvSpPr txBox="1"/>
          <p:nvPr/>
        </p:nvSpPr>
        <p:spPr>
          <a:xfrm>
            <a:off x="9364929" y="4341220"/>
            <a:ext cx="1727974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Anti-correlation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64810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8ED1B-F2BD-0374-FD36-09A8830BD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041B2-3BD5-66CA-7FAE-E05950720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Quantum states with a large number of qubits</a:t>
            </a:r>
          </a:p>
          <a:p>
            <a:pPr lvl="1"/>
            <a:r>
              <a:rPr lang="en-US" dirty="0"/>
              <a:t>Gain intuition – large states and entanglement</a:t>
            </a:r>
          </a:p>
          <a:p>
            <a:pPr lvl="1"/>
            <a:r>
              <a:rPr lang="en-US" dirty="0"/>
              <a:t>What to measure</a:t>
            </a:r>
          </a:p>
          <a:p>
            <a:pPr lvl="1"/>
            <a:r>
              <a:rPr lang="en-US" dirty="0"/>
              <a:t>Follow transformation under operations</a:t>
            </a:r>
          </a:p>
          <a:p>
            <a:pPr lvl="1"/>
            <a:r>
              <a:rPr lang="en-US" dirty="0"/>
              <a:t>How can states be useful</a:t>
            </a:r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42899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1489F-D1D5-C635-EAEB-8E0175EDF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Stabilizer code and error correction</a:t>
            </a:r>
            <a:endParaRPr lang="he-IL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C176280E-BC89-E0D9-50C2-D259E9992FAF}"/>
              </a:ext>
            </a:extLst>
          </p:cNvPr>
          <p:cNvGrpSpPr/>
          <p:nvPr/>
        </p:nvGrpSpPr>
        <p:grpSpPr>
          <a:xfrm>
            <a:off x="1542534" y="1596773"/>
            <a:ext cx="3475952" cy="981857"/>
            <a:chOff x="1542534" y="1596773"/>
            <a:chExt cx="3475952" cy="98185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6B8E0D7A-3DBA-7EC3-8F27-A22649AD8492}"/>
                    </a:ext>
                  </a:extLst>
                </p:cNvPr>
                <p:cNvSpPr txBox="1"/>
                <p:nvPr/>
              </p:nvSpPr>
              <p:spPr>
                <a:xfrm>
                  <a:off x="2654316" y="2195906"/>
                  <a:ext cx="534377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6B8E0D7A-3DBA-7EC3-8F27-A22649AD84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54316" y="2195906"/>
                  <a:ext cx="534377" cy="369332"/>
                </a:xfrm>
                <a:prstGeom prst="rect">
                  <a:avLst/>
                </a:prstGeom>
                <a:blipFill>
                  <a:blip r:embed="rId2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84E628AA-B627-A347-8626-E08417E33198}"/>
                    </a:ext>
                  </a:extLst>
                </p:cNvPr>
                <p:cNvSpPr txBox="1"/>
                <p:nvPr/>
              </p:nvSpPr>
              <p:spPr>
                <a:xfrm>
                  <a:off x="3428358" y="2209298"/>
                  <a:ext cx="534377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84E628AA-B627-A347-8626-E08417E3319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8358" y="2209298"/>
                  <a:ext cx="534377" cy="369332"/>
                </a:xfrm>
                <a:prstGeom prst="rect">
                  <a:avLst/>
                </a:prstGeom>
                <a:blipFill>
                  <a:blip r:embed="rId3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7C671AC3-7B9D-D647-FD6F-6371C3B8D0AE}"/>
                </a:ext>
              </a:extLst>
            </p:cNvPr>
            <p:cNvSpPr txBox="1"/>
            <p:nvPr/>
          </p:nvSpPr>
          <p:spPr>
            <a:xfrm>
              <a:off x="1542534" y="1596773"/>
              <a:ext cx="3475952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u="sng" dirty="0"/>
                <a:t>Qubit defined by the basis states</a:t>
              </a:r>
              <a:endParaRPr lang="he-IL" u="sng" dirty="0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237A0CF-9931-5ABD-AF57-F0D7FDBECA0B}"/>
              </a:ext>
            </a:extLst>
          </p:cNvPr>
          <p:cNvGrpSpPr/>
          <p:nvPr/>
        </p:nvGrpSpPr>
        <p:grpSpPr>
          <a:xfrm>
            <a:off x="6136001" y="1634955"/>
            <a:ext cx="2070182" cy="1175751"/>
            <a:chOff x="6136001" y="1634955"/>
            <a:chExt cx="2070182" cy="117575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5D3AA5D-119F-4D02-E40E-057160BF8B95}"/>
                    </a:ext>
                  </a:extLst>
                </p:cNvPr>
                <p:cNvSpPr txBox="1"/>
                <p:nvPr/>
              </p:nvSpPr>
              <p:spPr>
                <a:xfrm>
                  <a:off x="6136001" y="2164375"/>
                  <a:ext cx="2070182" cy="646331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|"/>
                            <m:endChr m:val="⟩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he-IL" dirty="0"/>
                </a:p>
                <a:p>
                  <a:endParaRPr lang="he-IL" dirty="0"/>
                </a:p>
              </p:txBody>
            </p:sp>
          </mc:Choice>
          <mc:Fallback xmlns="">
            <p:sp>
              <p:nvSpPr>
                <p:cNvPr id="5" name="TextBox 4">
                  <a:extLst>
                    <a:ext uri="{FF2B5EF4-FFF2-40B4-BE49-F238E27FC236}">
                      <a16:creationId xmlns:a16="http://schemas.microsoft.com/office/drawing/2014/main" id="{B5D3AA5D-119F-4D02-E40E-057160BF8B9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36001" y="2164375"/>
                  <a:ext cx="2070182" cy="64633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5889537-CD61-4DF1-CFAB-3F293B4D4C5B}"/>
                </a:ext>
              </a:extLst>
            </p:cNvPr>
            <p:cNvSpPr txBox="1"/>
            <p:nvPr/>
          </p:nvSpPr>
          <p:spPr>
            <a:xfrm>
              <a:off x="6336472" y="1634955"/>
              <a:ext cx="1669240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u="sng" dirty="0"/>
                <a:t>A general state</a:t>
              </a:r>
              <a:endParaRPr lang="he-IL" u="sng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B318847-405D-7FC6-6A97-E11AD9D2C15F}"/>
              </a:ext>
            </a:extLst>
          </p:cNvPr>
          <p:cNvGrpSpPr/>
          <p:nvPr/>
        </p:nvGrpSpPr>
        <p:grpSpPr>
          <a:xfrm>
            <a:off x="2135462" y="4045822"/>
            <a:ext cx="6905634" cy="374360"/>
            <a:chOff x="2135462" y="4045822"/>
            <a:chExt cx="6905634" cy="37436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948D821-E832-9050-2987-088AF11C9902}"/>
                    </a:ext>
                  </a:extLst>
                </p:cNvPr>
                <p:cNvSpPr txBox="1"/>
                <p:nvPr/>
              </p:nvSpPr>
              <p:spPr>
                <a:xfrm>
                  <a:off x="2135462" y="4050850"/>
                  <a:ext cx="1077261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⟩|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⟩|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948D821-E832-9050-2987-088AF11C990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35462" y="4050850"/>
                  <a:ext cx="1077261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ED8C4B69-A712-7EE3-9FA0-043E61472469}"/>
                    </a:ext>
                  </a:extLst>
                </p:cNvPr>
                <p:cNvSpPr txBox="1"/>
                <p:nvPr/>
              </p:nvSpPr>
              <p:spPr>
                <a:xfrm>
                  <a:off x="3428358" y="4045822"/>
                  <a:ext cx="1319678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⟩|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⟩|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ED8C4B69-A712-7EE3-9FA0-043E614724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8358" y="4045822"/>
                  <a:ext cx="1319678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FA650ED-C4C0-FDCE-F26A-76C2B36D5C7F}"/>
                    </a:ext>
                  </a:extLst>
                </p:cNvPr>
                <p:cNvSpPr txBox="1"/>
                <p:nvPr/>
              </p:nvSpPr>
              <p:spPr>
                <a:xfrm>
                  <a:off x="5865034" y="4045822"/>
                  <a:ext cx="3176062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𝛼</m:t>
                      </m:r>
                      <m:d>
                        <m:dPr>
                          <m:begChr m:val="|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⟩</m:t>
                      </m:r>
                    </m:oMath>
                  </a14:m>
                  <a:r>
                    <a:rPr lang="en-US" dirty="0"/>
                    <a:t>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⟩</m:t>
                      </m:r>
                    </m:oMath>
                  </a14:m>
                  <a:r>
                    <a:rPr lang="en-US" dirty="0"/>
                    <a:t> </a:t>
                  </a:r>
                  <a14:m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⟩</m:t>
                      </m:r>
                    </m:oMath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FA650ED-C4C0-FDCE-F26A-76C2B36D5C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5034" y="4045822"/>
                  <a:ext cx="3176062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CBD69C4-81AC-7B21-B9FD-28739DD13367}"/>
                  </a:ext>
                </a:extLst>
              </p:cNvPr>
              <p:cNvSpPr txBox="1"/>
              <p:nvPr/>
            </p:nvSpPr>
            <p:spPr>
              <a:xfrm>
                <a:off x="221965" y="4497573"/>
                <a:ext cx="1077261" cy="6463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𝑍𝑍𝐼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𝐼𝑍𝑍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CBD69C4-81AC-7B21-B9FD-28739DD133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65" y="4497573"/>
                <a:ext cx="1077261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D41D56B-234E-7989-8D7E-32DA2712690E}"/>
                  </a:ext>
                </a:extLst>
              </p:cNvPr>
              <p:cNvSpPr txBox="1"/>
              <p:nvPr/>
            </p:nvSpPr>
            <p:spPr>
              <a:xfrm>
                <a:off x="435272" y="5113208"/>
                <a:ext cx="5644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𝑍𝑍𝑍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D41D56B-234E-7989-8D7E-32DA27126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72" y="5113208"/>
                <a:ext cx="564479" cy="369332"/>
              </a:xfrm>
              <a:prstGeom prst="rect">
                <a:avLst/>
              </a:prstGeom>
              <a:blipFill>
                <a:blip r:embed="rId9"/>
                <a:stretch>
                  <a:fillRect r="-322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DD209E66-CE69-E6B2-BA56-10DFD38E48FA}"/>
              </a:ext>
            </a:extLst>
          </p:cNvPr>
          <p:cNvSpPr txBox="1"/>
          <p:nvPr/>
        </p:nvSpPr>
        <p:spPr>
          <a:xfrm>
            <a:off x="157474" y="4078916"/>
            <a:ext cx="121680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Stabilizers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A50F5EA-5EAA-432B-684F-5B03EA7169BE}"/>
                  </a:ext>
                </a:extLst>
              </p:cNvPr>
              <p:cNvSpPr txBox="1"/>
              <p:nvPr/>
            </p:nvSpPr>
            <p:spPr>
              <a:xfrm>
                <a:off x="3127848" y="4523051"/>
                <a:ext cx="359394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A50F5EA-5EAA-432B-684F-5B03EA716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7848" y="4523051"/>
                <a:ext cx="359394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1DD7BB0-DCE3-E32C-9C10-6249430888AE}"/>
                  </a:ext>
                </a:extLst>
              </p:cNvPr>
              <p:cNvSpPr txBox="1"/>
              <p:nvPr/>
            </p:nvSpPr>
            <p:spPr>
              <a:xfrm>
                <a:off x="2979942" y="5113208"/>
                <a:ext cx="41750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1DD7BB0-DCE3-E32C-9C10-6249430888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9942" y="5113208"/>
                <a:ext cx="417501" cy="369332"/>
              </a:xfrm>
              <a:prstGeom prst="rect">
                <a:avLst/>
              </a:prstGeom>
              <a:blipFill>
                <a:blip r:embed="rId11"/>
                <a:stretch>
                  <a:fillRect r="-1323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84D72F-A4A7-92FD-BB09-9A40FE016C5C}"/>
                  </a:ext>
                </a:extLst>
              </p:cNvPr>
              <p:cNvSpPr txBox="1"/>
              <p:nvPr/>
            </p:nvSpPr>
            <p:spPr>
              <a:xfrm>
                <a:off x="7456535" y="4497572"/>
                <a:ext cx="359394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E084D72F-A4A7-92FD-BB09-9A40FE016C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535" y="4497572"/>
                <a:ext cx="359394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4EEA50B-FD54-D6F0-193B-48B48CD3D143}"/>
                  </a:ext>
                </a:extLst>
              </p:cNvPr>
              <p:cNvSpPr txBox="1"/>
              <p:nvPr/>
            </p:nvSpPr>
            <p:spPr>
              <a:xfrm>
                <a:off x="7308629" y="5113208"/>
                <a:ext cx="41750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±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4EEA50B-FD54-D6F0-193B-48B48CD3D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8629" y="5113208"/>
                <a:ext cx="417501" cy="369332"/>
              </a:xfrm>
              <a:prstGeom prst="rect">
                <a:avLst/>
              </a:prstGeom>
              <a:blipFill>
                <a:blip r:embed="rId13"/>
                <a:stretch>
                  <a:fillRect r="-1323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88DAA297-D828-2D9B-00A0-7F7F9CDE1384}"/>
              </a:ext>
            </a:extLst>
          </p:cNvPr>
          <p:cNvGrpSpPr/>
          <p:nvPr/>
        </p:nvGrpSpPr>
        <p:grpSpPr>
          <a:xfrm>
            <a:off x="9739085" y="3794662"/>
            <a:ext cx="2422297" cy="1687878"/>
            <a:chOff x="9739085" y="3794662"/>
            <a:chExt cx="2422297" cy="168787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BD33135-8EE1-FA16-9AD9-B681F7DDE28A}"/>
                </a:ext>
              </a:extLst>
            </p:cNvPr>
            <p:cNvSpPr txBox="1"/>
            <p:nvPr/>
          </p:nvSpPr>
          <p:spPr>
            <a:xfrm>
              <a:off x="9739085" y="3794662"/>
              <a:ext cx="1394997" cy="64633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pPr algn="ctr"/>
              <a:r>
                <a:rPr lang="en-US" dirty="0"/>
                <a:t>Bit Flip Error</a:t>
              </a:r>
            </a:p>
            <a:p>
              <a:pPr algn="ctr"/>
              <a:r>
                <a:rPr lang="en-US" dirty="0"/>
                <a:t>1</a:t>
              </a:r>
              <a:r>
                <a:rPr lang="en-US" baseline="30000" dirty="0"/>
                <a:t>st</a:t>
              </a:r>
              <a:r>
                <a:rPr lang="en-US" dirty="0"/>
                <a:t>   2</a:t>
              </a:r>
              <a:r>
                <a:rPr lang="en-US" baseline="30000" dirty="0"/>
                <a:t>nd</a:t>
              </a:r>
              <a:r>
                <a:rPr lang="en-US" dirty="0"/>
                <a:t>   3</a:t>
              </a:r>
              <a:r>
                <a:rPr lang="en-US" baseline="30000" dirty="0"/>
                <a:t>rd</a:t>
              </a:r>
              <a:r>
                <a:rPr lang="en-US" dirty="0"/>
                <a:t> 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783433D1-8332-B8EF-E974-2D61C6D2B63A}"/>
                </a:ext>
              </a:extLst>
            </p:cNvPr>
            <p:cNvSpPr txBox="1"/>
            <p:nvPr/>
          </p:nvSpPr>
          <p:spPr>
            <a:xfrm>
              <a:off x="9780699" y="4451407"/>
              <a:ext cx="1095685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-1    -1     1</a:t>
              </a:r>
              <a:endParaRPr lang="he-IL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984B7778-8817-A573-C262-87EDC8C120DF}"/>
                </a:ext>
              </a:extLst>
            </p:cNvPr>
            <p:cNvSpPr txBox="1"/>
            <p:nvPr/>
          </p:nvSpPr>
          <p:spPr>
            <a:xfrm>
              <a:off x="9872086" y="4728406"/>
              <a:ext cx="1002710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1    -1   -1</a:t>
              </a:r>
              <a:endParaRPr lang="he-IL" dirty="0"/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3775E84-2556-BB04-B51B-42DC46D53590}"/>
                </a:ext>
              </a:extLst>
            </p:cNvPr>
            <p:cNvSpPr txBox="1"/>
            <p:nvPr/>
          </p:nvSpPr>
          <p:spPr>
            <a:xfrm>
              <a:off x="10328541" y="5113208"/>
              <a:ext cx="263214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-</a:t>
              </a:r>
              <a:endParaRPr lang="he-IL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00BA5CB-1891-E1DA-91A3-A88F3E93DA46}"/>
                </a:ext>
              </a:extLst>
            </p:cNvPr>
            <p:cNvSpPr txBox="1"/>
            <p:nvPr/>
          </p:nvSpPr>
          <p:spPr>
            <a:xfrm>
              <a:off x="10966183" y="4563528"/>
              <a:ext cx="1195199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Syndrome</a:t>
              </a:r>
              <a:endParaRPr lang="he-IL" dirty="0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A7295D29-B34C-E2C0-C6FF-9BB94F620CBF}"/>
              </a:ext>
            </a:extLst>
          </p:cNvPr>
          <p:cNvSpPr/>
          <p:nvPr/>
        </p:nvSpPr>
        <p:spPr>
          <a:xfrm>
            <a:off x="244796" y="4519509"/>
            <a:ext cx="1042164" cy="57004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32C9317-0158-74E2-FB19-CE38B80B2308}"/>
              </a:ext>
            </a:extLst>
          </p:cNvPr>
          <p:cNvSpPr/>
          <p:nvPr/>
        </p:nvSpPr>
        <p:spPr>
          <a:xfrm>
            <a:off x="239514" y="5113208"/>
            <a:ext cx="1042164" cy="369332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140D8D2B-5A2E-C132-B92A-CAABF080D3D7}"/>
              </a:ext>
            </a:extLst>
          </p:cNvPr>
          <p:cNvGrpSpPr/>
          <p:nvPr/>
        </p:nvGrpSpPr>
        <p:grpSpPr>
          <a:xfrm>
            <a:off x="4064167" y="2936571"/>
            <a:ext cx="2273636" cy="849904"/>
            <a:chOff x="4064167" y="2936571"/>
            <a:chExt cx="2273636" cy="84990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90B54684-327C-27AC-FC7E-FBCAB3FB5699}"/>
                </a:ext>
              </a:extLst>
            </p:cNvPr>
            <p:cNvCxnSpPr>
              <a:cxnSpLocks/>
            </p:cNvCxnSpPr>
            <p:nvPr/>
          </p:nvCxnSpPr>
          <p:spPr>
            <a:xfrm>
              <a:off x="5142733" y="3338481"/>
              <a:ext cx="0" cy="44799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548BB5E-FA19-AC5B-764E-FE413DF57FCC}"/>
                </a:ext>
              </a:extLst>
            </p:cNvPr>
            <p:cNvSpPr txBox="1"/>
            <p:nvPr/>
          </p:nvSpPr>
          <p:spPr>
            <a:xfrm>
              <a:off x="4064167" y="2936571"/>
              <a:ext cx="2273636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Define a logical qubit</a:t>
              </a:r>
              <a:endParaRPr lang="he-IL" dirty="0"/>
            </a:p>
          </p:txBody>
        </p:sp>
      </p:grpSp>
    </p:spTree>
    <p:extLst>
      <p:ext uri="{BB962C8B-B14F-4D97-AF65-F5344CB8AC3E}">
        <p14:creationId xmlns:p14="http://schemas.microsoft.com/office/powerpoint/2010/main" val="64910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  <p:bldP spid="19" grpId="0"/>
      <p:bldP spid="21" grpId="0"/>
      <p:bldP spid="22" grpId="0"/>
      <p:bldP spid="23" grpId="0"/>
      <p:bldP spid="30" grpId="0" animBg="1"/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E47E1A-297F-9635-DAFA-09469E2A40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6443-D7E9-ACA3-B177-0426AB39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Stabilizer code and error correction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CEA03C6-719E-F19B-4BF2-7C98CC969250}"/>
                  </a:ext>
                </a:extLst>
              </p:cNvPr>
              <p:cNvSpPr txBox="1"/>
              <p:nvPr/>
            </p:nvSpPr>
            <p:spPr>
              <a:xfrm>
                <a:off x="2265778" y="5906201"/>
                <a:ext cx="2492944" cy="64633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⟩|−⟩|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CEA03C6-719E-F19B-4BF2-7C98CC969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5778" y="5906201"/>
                <a:ext cx="2492944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26DCC1-1093-2166-43D0-73C76714A506}"/>
                  </a:ext>
                </a:extLst>
              </p:cNvPr>
              <p:cNvSpPr txBox="1"/>
              <p:nvPr/>
            </p:nvSpPr>
            <p:spPr>
              <a:xfrm>
                <a:off x="6221567" y="5922534"/>
                <a:ext cx="2423425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⟩|+⟩|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D26DCC1-1093-2166-43D0-73C76714A5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1567" y="5922534"/>
                <a:ext cx="2423425" cy="369332"/>
              </a:xfrm>
              <a:prstGeom prst="rect">
                <a:avLst/>
              </a:prstGeom>
              <a:blipFill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id="{A9F4CE00-A7AC-2E6B-E85F-116671529D6C}"/>
              </a:ext>
            </a:extLst>
          </p:cNvPr>
          <p:cNvGrpSpPr/>
          <p:nvPr/>
        </p:nvGrpSpPr>
        <p:grpSpPr>
          <a:xfrm>
            <a:off x="3417615" y="2315794"/>
            <a:ext cx="1216808" cy="2134028"/>
            <a:chOff x="3417615" y="2315794"/>
            <a:chExt cx="1216808" cy="21340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1D73592-326D-AB43-8B08-772AF961C1E7}"/>
                    </a:ext>
                  </a:extLst>
                </p:cNvPr>
                <p:cNvSpPr txBox="1"/>
                <p:nvPr/>
              </p:nvSpPr>
              <p:spPr>
                <a:xfrm>
                  <a:off x="3477153" y="2992985"/>
                  <a:ext cx="1077261" cy="923330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𝑋𝑍𝐼</m:t>
                        </m:r>
                      </m:oMath>
                    </m:oMathPara>
                  </a14:m>
                  <a:endParaRPr lang="en-US" b="0" dirty="0"/>
                </a:p>
                <a:p>
                  <a:endParaRPr lang="en-US" b="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𝑍𝑋𝑍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31D73592-326D-AB43-8B08-772AF961C1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77153" y="2992985"/>
                  <a:ext cx="1077261" cy="92333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A84152DC-FF98-10AA-00C2-A2708A19268E}"/>
                    </a:ext>
                  </a:extLst>
                </p:cNvPr>
                <p:cNvSpPr txBox="1"/>
                <p:nvPr/>
              </p:nvSpPr>
              <p:spPr>
                <a:xfrm>
                  <a:off x="3738149" y="4080490"/>
                  <a:ext cx="56447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𝐼𝑍𝑋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17" name="TextBox 16">
                  <a:extLst>
                    <a:ext uri="{FF2B5EF4-FFF2-40B4-BE49-F238E27FC236}">
                      <a16:creationId xmlns:a16="http://schemas.microsoft.com/office/drawing/2014/main" id="{A84152DC-FF98-10AA-00C2-A2708A19268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38149" y="4080490"/>
                  <a:ext cx="56447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DAEA4FD-7517-AC08-8EB7-6780B54D3FF0}"/>
                </a:ext>
              </a:extLst>
            </p:cNvPr>
            <p:cNvSpPr txBox="1"/>
            <p:nvPr/>
          </p:nvSpPr>
          <p:spPr>
            <a:xfrm>
              <a:off x="3417615" y="2546049"/>
              <a:ext cx="1216808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Stabilizers</a:t>
              </a:r>
              <a:endParaRPr lang="he-IL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244BE50-79C8-3CB3-5F1B-467E49BB7F2D}"/>
                </a:ext>
              </a:extLst>
            </p:cNvPr>
            <p:cNvGrpSpPr/>
            <p:nvPr/>
          </p:nvGrpSpPr>
          <p:grpSpPr>
            <a:xfrm>
              <a:off x="3516191" y="2315794"/>
              <a:ext cx="1022795" cy="124374"/>
              <a:chOff x="3516191" y="2315794"/>
              <a:chExt cx="1022795" cy="124374"/>
            </a:xfrm>
          </p:grpSpPr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86ACB48D-B04A-1533-C06C-327B767C73D2}"/>
                  </a:ext>
                </a:extLst>
              </p:cNvPr>
              <p:cNvSpPr/>
              <p:nvPr/>
            </p:nvSpPr>
            <p:spPr>
              <a:xfrm>
                <a:off x="3516191" y="2315794"/>
                <a:ext cx="127849" cy="124374"/>
              </a:xfrm>
              <a:prstGeom prst="ellips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he-IL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/>
                <a:endParaRPr lang="en-US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A7CC4095-2241-8D8F-13B3-70F7204E7355}"/>
                  </a:ext>
                </a:extLst>
              </p:cNvPr>
              <p:cNvSpPr/>
              <p:nvPr/>
            </p:nvSpPr>
            <p:spPr>
              <a:xfrm>
                <a:off x="3963664" y="2315794"/>
                <a:ext cx="127849" cy="124374"/>
              </a:xfrm>
              <a:prstGeom prst="ellips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he-IL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453BBBB4-3F74-7EAB-E7E7-C28DA87DF45B}"/>
                  </a:ext>
                </a:extLst>
              </p:cNvPr>
              <p:cNvSpPr/>
              <p:nvPr/>
            </p:nvSpPr>
            <p:spPr>
              <a:xfrm>
                <a:off x="4411137" y="2315794"/>
                <a:ext cx="127849" cy="124374"/>
              </a:xfrm>
              <a:prstGeom prst="ellipse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he-IL"/>
                </a:defPPr>
                <a:lvl1pPr marL="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 rtl="0"/>
                <a:endParaRPr lang="en-US"/>
              </a:p>
            </p:txBody>
          </p: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2F6587DC-5F62-602E-BD8D-8827B2C269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37903" y="2387656"/>
                <a:ext cx="319623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AEDCA2AD-AFDF-8A30-66E4-16C8F0F987B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100853" y="2388590"/>
                <a:ext cx="319623" cy="0"/>
              </a:xfrm>
              <a:prstGeom prst="line">
                <a:avLst/>
              </a:prstGeom>
              <a:ln w="28575">
                <a:solidFill>
                  <a:schemeClr val="accent2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FF33255-0F57-5C17-B086-B66C62131EF3}"/>
              </a:ext>
            </a:extLst>
          </p:cNvPr>
          <p:cNvGrpSpPr/>
          <p:nvPr/>
        </p:nvGrpSpPr>
        <p:grpSpPr>
          <a:xfrm>
            <a:off x="3504937" y="3028105"/>
            <a:ext cx="1050271" cy="1421717"/>
            <a:chOff x="3504937" y="3028105"/>
            <a:chExt cx="1050271" cy="1421717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4A164E5D-5853-4CB7-C9E5-D8727E0CE8A6}"/>
                </a:ext>
              </a:extLst>
            </p:cNvPr>
            <p:cNvSpPr/>
            <p:nvPr/>
          </p:nvSpPr>
          <p:spPr>
            <a:xfrm>
              <a:off x="3513044" y="3028105"/>
              <a:ext cx="1042164" cy="305600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BD5A97E1-60AC-5EC5-2D8A-2A5DBF78CF27}"/>
                </a:ext>
              </a:extLst>
            </p:cNvPr>
            <p:cNvSpPr/>
            <p:nvPr/>
          </p:nvSpPr>
          <p:spPr>
            <a:xfrm>
              <a:off x="3512250" y="3582103"/>
              <a:ext cx="1042164" cy="345630"/>
            </a:xfrm>
            <a:prstGeom prst="rect">
              <a:avLst/>
            </a:prstGeom>
            <a:noFill/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D5BB2A4-B398-A621-D9AE-A3EA9891E142}"/>
                </a:ext>
              </a:extLst>
            </p:cNvPr>
            <p:cNvSpPr/>
            <p:nvPr/>
          </p:nvSpPr>
          <p:spPr>
            <a:xfrm>
              <a:off x="3504937" y="4115578"/>
              <a:ext cx="1042164" cy="334244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255DCA9-150B-C383-FE43-6EEC25271E17}"/>
              </a:ext>
            </a:extLst>
          </p:cNvPr>
          <p:cNvGrpSpPr/>
          <p:nvPr/>
        </p:nvGrpSpPr>
        <p:grpSpPr>
          <a:xfrm>
            <a:off x="6103191" y="2519081"/>
            <a:ext cx="1440715" cy="2020845"/>
            <a:chOff x="6103191" y="2519081"/>
            <a:chExt cx="1440715" cy="20208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8A7C1DD-1FB3-1D6D-5F0B-F1CC26834AEE}"/>
                    </a:ext>
                  </a:extLst>
                </p:cNvPr>
                <p:cNvSpPr txBox="1"/>
                <p:nvPr/>
              </p:nvSpPr>
              <p:spPr>
                <a:xfrm>
                  <a:off x="6620140" y="2992985"/>
                  <a:ext cx="359393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8A7C1DD-1FB3-1D6D-5F0B-F1CC26834AE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0140" y="2992985"/>
                  <a:ext cx="359393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7FD3BCA-F32E-5D0F-780D-630486D33935}"/>
                    </a:ext>
                  </a:extLst>
                </p:cNvPr>
                <p:cNvSpPr txBox="1"/>
                <p:nvPr/>
              </p:nvSpPr>
              <p:spPr>
                <a:xfrm>
                  <a:off x="6477099" y="3592118"/>
                  <a:ext cx="417501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±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1" name="TextBox 20">
                  <a:extLst>
                    <a:ext uri="{FF2B5EF4-FFF2-40B4-BE49-F238E27FC236}">
                      <a16:creationId xmlns:a16="http://schemas.microsoft.com/office/drawing/2014/main" id="{47FD3BCA-F32E-5D0F-780D-630486D339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77099" y="3592118"/>
                  <a:ext cx="417501" cy="369332"/>
                </a:xfrm>
                <a:prstGeom prst="rect">
                  <a:avLst/>
                </a:prstGeom>
                <a:blipFill>
                  <a:blip r:embed="rId7"/>
                  <a:stretch>
                    <a:fillRect r="-13235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57AAFEAC-8DCE-3B38-844F-E9809358D2AD}"/>
                    </a:ext>
                  </a:extLst>
                </p:cNvPr>
                <p:cNvSpPr txBox="1"/>
                <p:nvPr/>
              </p:nvSpPr>
              <p:spPr>
                <a:xfrm>
                  <a:off x="6629912" y="4170594"/>
                  <a:ext cx="359393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oMath>
                    </m:oMathPara>
                  </a14:m>
                  <a:endParaRPr lang="en-US" b="0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57AAFEAC-8DCE-3B38-844F-E9809358D2A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29912" y="4170594"/>
                  <a:ext cx="359393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A6CCE99-D630-1FEA-453E-472869550821}"/>
                </a:ext>
              </a:extLst>
            </p:cNvPr>
            <p:cNvSpPr txBox="1"/>
            <p:nvPr/>
          </p:nvSpPr>
          <p:spPr>
            <a:xfrm>
              <a:off x="6103191" y="2519081"/>
              <a:ext cx="1440715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Eigen Values</a:t>
              </a:r>
              <a:endParaRPr lang="he-IL" dirty="0"/>
            </a:p>
          </p:txBody>
        </p:sp>
      </p:grp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7D602A6-9EB9-30E8-78A4-447CD3B1CE13}"/>
              </a:ext>
            </a:extLst>
          </p:cNvPr>
          <p:cNvCxnSpPr/>
          <p:nvPr/>
        </p:nvCxnSpPr>
        <p:spPr>
          <a:xfrm>
            <a:off x="5463212" y="5363662"/>
            <a:ext cx="0" cy="5504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CE4DA0F5-3C68-4616-B098-4B7D0962086B}"/>
              </a:ext>
            </a:extLst>
          </p:cNvPr>
          <p:cNvSpPr txBox="1"/>
          <p:nvPr/>
        </p:nvSpPr>
        <p:spPr>
          <a:xfrm>
            <a:off x="1887601" y="4932636"/>
            <a:ext cx="752077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Defines two states which form a logical qubit and possible errors to correct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2194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3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88576-F973-E3D7-394B-90A90084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Witness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13503C-EB30-D69B-26C9-892D283B6903}"/>
                  </a:ext>
                </a:extLst>
              </p:cNvPr>
              <p:cNvSpPr txBox="1"/>
              <p:nvPr/>
            </p:nvSpPr>
            <p:spPr>
              <a:xfrm>
                <a:off x="838200" y="1690688"/>
                <a:ext cx="8015271" cy="1982594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800" dirty="0"/>
                  <a:t>An operator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</m:oMath>
                </a14:m>
                <a:r>
                  <a:rPr lang="en-US" sz="2800" dirty="0"/>
                  <a:t> that when measured indicates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800" dirty="0"/>
                  <a:t>The state measured was some specific state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⟩</m:t>
                    </m:r>
                  </m:oMath>
                </a14:m>
                <a:r>
                  <a:rPr lang="en-US" sz="2800" dirty="0"/>
                  <a:t> 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sz="2800" dirty="0"/>
                  <a:t>There is entanglement in the state</a:t>
                </a:r>
                <a:endParaRPr lang="he-IL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313503C-EB30-D69B-26C9-892D283B69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8015271" cy="1982594"/>
              </a:xfrm>
              <a:prstGeom prst="rect">
                <a:avLst/>
              </a:prstGeom>
              <a:blipFill>
                <a:blip r:embed="rId2"/>
                <a:stretch>
                  <a:fillRect l="-1598" b="-766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EC2CAAB-0AD5-A4EA-3603-02792FA30B54}"/>
                  </a:ext>
                </a:extLst>
              </p:cNvPr>
              <p:cNvSpPr txBox="1"/>
              <p:nvPr/>
            </p:nvSpPr>
            <p:spPr>
              <a:xfrm>
                <a:off x="2756449" y="4424803"/>
                <a:ext cx="6097022" cy="871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acc>
                            <m:accPr>
                              <m:chr m:val="̂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EC2CAAB-0AD5-A4EA-3603-02792FA30B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449" y="4424803"/>
                <a:ext cx="6097022" cy="8712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6331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F2B8EE-237E-BA36-51BD-3FA6146302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C40489B-842D-7C8E-633A-4AFD1F561C02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/>
                  <a:t>The state measured was some specific state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⟩</m:t>
                    </m:r>
                  </m:oMath>
                </a14:m>
                <a:r>
                  <a:rPr lang="en-US" sz="4000" dirty="0"/>
                  <a:t> </a:t>
                </a:r>
                <a:endParaRPr lang="he-IL" sz="4000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5C40489B-842D-7C8E-633A-4AFD1F561C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08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E4DA05-5856-291C-E77A-5BB89E0A53C3}"/>
                  </a:ext>
                </a:extLst>
              </p:cNvPr>
              <p:cNvSpPr txBox="1"/>
              <p:nvPr/>
            </p:nvSpPr>
            <p:spPr>
              <a:xfrm>
                <a:off x="789104" y="2371019"/>
                <a:ext cx="3137013" cy="48346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b="0" dirty="0"/>
                  <a:t>1.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⟩⟨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|=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BE4DA05-5856-291C-E77A-5BB89E0A53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104" y="2371019"/>
                <a:ext cx="3137013" cy="483466"/>
              </a:xfrm>
              <a:prstGeom prst="rect">
                <a:avLst/>
              </a:prstGeom>
              <a:blipFill>
                <a:blip r:embed="rId3"/>
                <a:stretch>
                  <a:fillRect l="-1553" b="-1012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E1E8F0-43D7-F48C-C885-961672FC7C7F}"/>
                  </a:ext>
                </a:extLst>
              </p:cNvPr>
              <p:cNvSpPr txBox="1"/>
              <p:nvPr/>
            </p:nvSpPr>
            <p:spPr>
              <a:xfrm>
                <a:off x="3697042" y="2104892"/>
                <a:ext cx="1861535" cy="918393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AE1E8F0-43D7-F48C-C885-961672FC7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7042" y="2104892"/>
                <a:ext cx="1861535" cy="9183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43E1719-B524-78B0-D96E-2A6F46C4151A}"/>
                  </a:ext>
                </a:extLst>
              </p:cNvPr>
              <p:cNvSpPr txBox="1"/>
              <p:nvPr/>
            </p:nvSpPr>
            <p:spPr>
              <a:xfrm>
                <a:off x="5220196" y="2161475"/>
                <a:ext cx="2820556" cy="9025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∏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43E1719-B524-78B0-D96E-2A6F46C415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196" y="2161475"/>
                <a:ext cx="2820556" cy="9025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1C7F68-3D88-912D-446A-D0761D44E9FF}"/>
                  </a:ext>
                </a:extLst>
              </p:cNvPr>
              <p:cNvSpPr txBox="1"/>
              <p:nvPr/>
            </p:nvSpPr>
            <p:spPr>
              <a:xfrm>
                <a:off x="10199293" y="2145637"/>
                <a:ext cx="1695322" cy="9183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den>
                      </m:f>
                      <m:nary>
                        <m:naryPr>
                          <m:chr m:val="∑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1C7F68-3D88-912D-446A-D0761D44E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99293" y="2145637"/>
                <a:ext cx="1695322" cy="9183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E404AA-D3F0-37C8-7ECE-5E802528515E}"/>
                  </a:ext>
                </a:extLst>
              </p:cNvPr>
              <p:cNvSpPr txBox="1"/>
              <p:nvPr/>
            </p:nvSpPr>
            <p:spPr>
              <a:xfrm>
                <a:off x="838200" y="3822812"/>
                <a:ext cx="2495427" cy="483466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r>
                  <a:rPr lang="en-US" b="0" dirty="0"/>
                  <a:t>2.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he-IL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E404AA-D3F0-37C8-7ECE-5E80252851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822812"/>
                <a:ext cx="2495427" cy="483466"/>
              </a:xfrm>
              <a:prstGeom prst="rect">
                <a:avLst/>
              </a:prstGeom>
              <a:blipFill>
                <a:blip r:embed="rId7"/>
                <a:stretch>
                  <a:fillRect l="-2200" t="-79747" r="-6112" b="-131646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14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3" grpId="0"/>
      <p:bldP spid="15" grpId="0"/>
      <p:bldP spid="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A7BC27-CEFB-9F02-1186-C347C2C67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CA835-366B-DD8C-072E-C32F8742A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Entanglement witness</a:t>
            </a:r>
            <a:endParaRPr lang="he-I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C7ACD0-5B87-D981-602E-4134967ABBAC}"/>
                  </a:ext>
                </a:extLst>
              </p:cNvPr>
              <p:cNvSpPr txBox="1"/>
              <p:nvPr/>
            </p:nvSpPr>
            <p:spPr>
              <a:xfrm>
                <a:off x="724155" y="1877983"/>
                <a:ext cx="2480847" cy="8712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8C7ACD0-5B87-D981-602E-4134967AB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155" y="1877983"/>
                <a:ext cx="2480847" cy="8712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3E4490-626C-89C7-EC98-09061384E6C8}"/>
                  </a:ext>
                </a:extLst>
              </p:cNvPr>
              <p:cNvSpPr txBox="1"/>
              <p:nvPr/>
            </p:nvSpPr>
            <p:spPr>
              <a:xfrm>
                <a:off x="4367692" y="2125230"/>
                <a:ext cx="3162043" cy="3767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- an entangled state</a:t>
                </a:r>
                <a:endParaRPr lang="he-IL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63E4490-626C-89C7-EC98-09061384E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7692" y="2125230"/>
                <a:ext cx="3162043" cy="376770"/>
              </a:xfrm>
              <a:prstGeom prst="rect">
                <a:avLst/>
              </a:prstGeom>
              <a:blipFill>
                <a:blip r:embed="rId3"/>
                <a:stretch>
                  <a:fillRect t="-6557" b="-2786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6D38707-7ED5-E3FC-2099-BBABBB32AB24}"/>
                  </a:ext>
                </a:extLst>
              </p:cNvPr>
              <p:cNvSpPr txBox="1"/>
              <p:nvPr/>
            </p:nvSpPr>
            <p:spPr>
              <a:xfrm>
                <a:off x="1430059" y="3209277"/>
                <a:ext cx="9728754" cy="262995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dirty="0"/>
                  <a:t>Any two stabilizers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⊗</m:t>
                    </m:r>
                  </m:oMath>
                </a14:m>
                <a:r>
                  <a:rPr lang="en-US" dirty="0"/>
                  <a:t>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⊗</m:t>
                    </m:r>
                  </m:oMath>
                </a14:m>
                <a:r>
                  <a:rPr lang="en-US" dirty="0"/>
                  <a:t>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dirty="0"/>
                  <a:t> commute locally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US" b="0" dirty="0"/>
              </a:p>
              <a:p>
                <a:pPr algn="ctr">
                  <a:lnSpc>
                    <a:spcPct val="150000"/>
                  </a:lnSpc>
                </a:pPr>
                <a:r>
                  <a:rPr lang="en-US" dirty="0" err="1"/>
                  <a:t>iff</a:t>
                </a:r>
                <a:endParaRPr lang="en-US" b="0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	They have a common completely separable eigen state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⊗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⊗</m:t>
                    </m:r>
                  </m:oMath>
                </a14:m>
                <a:r>
                  <a:rPr lang="en-US" dirty="0"/>
                  <a:t>..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dirty="0"/>
              </a:p>
              <a:p>
                <a:pPr>
                  <a:lnSpc>
                    <a:spcPct val="150000"/>
                  </a:lnSpc>
                </a:pPr>
                <a:endParaRPr lang="en-US" dirty="0"/>
              </a:p>
              <a:p>
                <a:pPr>
                  <a:lnSpc>
                    <a:spcPct val="150000"/>
                  </a:lnSpc>
                </a:pPr>
                <a:r>
                  <a:rPr lang="en-US" dirty="0"/>
                  <a:t>Some entanglement can be witnessed by using two stabilizers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/>
                  <a:t> which don’t locally commute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6D38707-7ED5-E3FC-2099-BBABBB32AB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059" y="3209277"/>
                <a:ext cx="9728754" cy="2629951"/>
              </a:xfrm>
              <a:prstGeom prst="rect">
                <a:avLst/>
              </a:prstGeom>
              <a:blipFill>
                <a:blip r:embed="rId4"/>
                <a:stretch>
                  <a:fillRect l="-56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B2ABE83-95D9-1E15-7771-AB77A25D1A56}"/>
                  </a:ext>
                </a:extLst>
              </p:cNvPr>
              <p:cNvSpPr txBox="1"/>
              <p:nvPr/>
            </p:nvSpPr>
            <p:spPr>
              <a:xfrm>
                <a:off x="10390584" y="470714"/>
                <a:ext cx="1077261" cy="92333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𝑋𝑍𝐼</m:t>
                      </m:r>
                    </m:oMath>
                  </m:oMathPara>
                </a14:m>
                <a:endParaRPr lang="en-US" b="0" dirty="0"/>
              </a:p>
              <a:p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𝑍𝑋𝑍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B2ABE83-95D9-1E15-7771-AB77A25D1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0584" y="470714"/>
                <a:ext cx="1077261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93F645-3692-DD55-D5CE-CEAC5C387150}"/>
                  </a:ext>
                </a:extLst>
              </p:cNvPr>
              <p:cNvSpPr txBox="1"/>
              <p:nvPr/>
            </p:nvSpPr>
            <p:spPr>
              <a:xfrm>
                <a:off x="10651580" y="1558219"/>
                <a:ext cx="56447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𝐼𝑍𝑋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993F645-3692-DD55-D5CE-CEAC5C3871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1580" y="1558219"/>
                <a:ext cx="56447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>
            <a:extLst>
              <a:ext uri="{FF2B5EF4-FFF2-40B4-BE49-F238E27FC236}">
                <a16:creationId xmlns:a16="http://schemas.microsoft.com/office/drawing/2014/main" id="{E856D082-09FB-1213-A3AE-E8DD513AFE04}"/>
              </a:ext>
            </a:extLst>
          </p:cNvPr>
          <p:cNvSpPr/>
          <p:nvPr/>
        </p:nvSpPr>
        <p:spPr>
          <a:xfrm>
            <a:off x="10390584" y="244352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A317738-D3D3-BAA9-4F2E-A92EE27B8EAD}"/>
              </a:ext>
            </a:extLst>
          </p:cNvPr>
          <p:cNvSpPr/>
          <p:nvPr/>
        </p:nvSpPr>
        <p:spPr>
          <a:xfrm>
            <a:off x="10838057" y="244352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6A6C2B94-E2D8-0F32-0C38-267D9E50B9A9}"/>
              </a:ext>
            </a:extLst>
          </p:cNvPr>
          <p:cNvSpPr/>
          <p:nvPr/>
        </p:nvSpPr>
        <p:spPr>
          <a:xfrm>
            <a:off x="11285530" y="244352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64CE676-9010-793A-7D4A-5D36239A72AD}"/>
              </a:ext>
            </a:extLst>
          </p:cNvPr>
          <p:cNvCxnSpPr>
            <a:cxnSpLocks/>
          </p:cNvCxnSpPr>
          <p:nvPr/>
        </p:nvCxnSpPr>
        <p:spPr>
          <a:xfrm flipV="1">
            <a:off x="10512296" y="316214"/>
            <a:ext cx="31962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4BEBE27-463A-C0E9-3E4A-9CA36312345D}"/>
              </a:ext>
            </a:extLst>
          </p:cNvPr>
          <p:cNvCxnSpPr>
            <a:cxnSpLocks/>
          </p:cNvCxnSpPr>
          <p:nvPr/>
        </p:nvCxnSpPr>
        <p:spPr>
          <a:xfrm flipV="1">
            <a:off x="10975246" y="317148"/>
            <a:ext cx="319623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10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 animBg="1"/>
      <p:bldP spid="14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A40D79-DFB6-3145-1ACF-8FD46C7993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84520-7174-A938-48EC-2F28AA531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930498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Entanglement witness</a:t>
            </a:r>
            <a:endParaRPr lang="he-IL" sz="4000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2D848A7-1F64-CAC0-F804-EB3DDB273F93}"/>
              </a:ext>
            </a:extLst>
          </p:cNvPr>
          <p:cNvGrpSpPr/>
          <p:nvPr/>
        </p:nvGrpSpPr>
        <p:grpSpPr>
          <a:xfrm>
            <a:off x="569200" y="1456084"/>
            <a:ext cx="6783902" cy="369332"/>
            <a:chOff x="1348588" y="1891805"/>
            <a:chExt cx="6783902" cy="3693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32782273-B388-99D6-865C-33ED4BEE5B32}"/>
                    </a:ext>
                  </a:extLst>
                </p:cNvPr>
                <p:cNvSpPr txBox="1"/>
                <p:nvPr/>
              </p:nvSpPr>
              <p:spPr>
                <a:xfrm>
                  <a:off x="1348588" y="1891805"/>
                  <a:ext cx="56612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𝑍𝑍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32782273-B388-99D6-865C-33ED4BEE5B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8588" y="1891805"/>
                  <a:ext cx="566129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02FA740F-CF4A-562C-3D7E-BD3FDB0875B9}"/>
                </a:ext>
              </a:extLst>
            </p:cNvPr>
            <p:cNvCxnSpPr>
              <a:stCxn id="3" idx="3"/>
            </p:cNvCxnSpPr>
            <p:nvPr/>
          </p:nvCxnSpPr>
          <p:spPr>
            <a:xfrm>
              <a:off x="1914717" y="2076471"/>
              <a:ext cx="1313299" cy="394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94C36C6-6F65-0D98-EBA2-A340C61E2615}"/>
                </a:ext>
              </a:extLst>
            </p:cNvPr>
            <p:cNvSpPr txBox="1"/>
            <p:nvPr/>
          </p:nvSpPr>
          <p:spPr>
            <a:xfrm>
              <a:off x="3609414" y="1891805"/>
              <a:ext cx="130798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Correlation</a:t>
              </a:r>
              <a:endParaRPr lang="he-IL" dirty="0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FFE87D1-EFE9-784B-1BB6-03D6EC4A896B}"/>
                </a:ext>
              </a:extLst>
            </p:cNvPr>
            <p:cNvCxnSpPr/>
            <p:nvPr/>
          </p:nvCxnSpPr>
          <p:spPr>
            <a:xfrm>
              <a:off x="5112048" y="2076471"/>
              <a:ext cx="1313299" cy="394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3D3BF93-2992-93C8-27F0-FC021571AFDF}"/>
                </a:ext>
              </a:extLst>
            </p:cNvPr>
            <p:cNvSpPr txBox="1"/>
            <p:nvPr/>
          </p:nvSpPr>
          <p:spPr>
            <a:xfrm>
              <a:off x="6554109" y="1891805"/>
              <a:ext cx="1578381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Entanglement</a:t>
              </a:r>
              <a:endParaRPr lang="he-IL" dirty="0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FB76913-27C9-95D4-4A58-F1776D3284A2}"/>
                </a:ext>
              </a:extLst>
            </p:cNvPr>
            <p:cNvCxnSpPr/>
            <p:nvPr/>
          </p:nvCxnSpPr>
          <p:spPr>
            <a:xfrm flipV="1">
              <a:off x="5578454" y="1963812"/>
              <a:ext cx="306845" cy="29732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97BCB05-D866-87CD-5986-9B71CD413842}"/>
              </a:ext>
            </a:extLst>
          </p:cNvPr>
          <p:cNvGrpSpPr/>
          <p:nvPr/>
        </p:nvGrpSpPr>
        <p:grpSpPr>
          <a:xfrm>
            <a:off x="569200" y="2211199"/>
            <a:ext cx="6783902" cy="376989"/>
            <a:chOff x="1348588" y="2646920"/>
            <a:chExt cx="6783902" cy="37698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F788872-D4CA-24B4-FA5B-9A56A5EBD54F}"/>
                    </a:ext>
                  </a:extLst>
                </p:cNvPr>
                <p:cNvSpPr txBox="1"/>
                <p:nvPr/>
              </p:nvSpPr>
              <p:spPr>
                <a:xfrm>
                  <a:off x="1348588" y="2646920"/>
                  <a:ext cx="566129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𝑋𝑋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8F788872-D4CA-24B4-FA5B-9A56A5EBD54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48588" y="2646920"/>
                  <a:ext cx="566129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E4D21C7-FB6C-CDFA-9129-44AF8D030E27}"/>
                </a:ext>
              </a:extLst>
            </p:cNvPr>
            <p:cNvCxnSpPr>
              <a:stCxn id="23" idx="3"/>
            </p:cNvCxnSpPr>
            <p:nvPr/>
          </p:nvCxnSpPr>
          <p:spPr>
            <a:xfrm>
              <a:off x="1914717" y="2831586"/>
              <a:ext cx="1313299" cy="394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DC650C6-45E5-D95B-7F7A-E7994E4CC33F}"/>
                </a:ext>
              </a:extLst>
            </p:cNvPr>
            <p:cNvSpPr txBox="1"/>
            <p:nvPr/>
          </p:nvSpPr>
          <p:spPr>
            <a:xfrm>
              <a:off x="3609414" y="2646920"/>
              <a:ext cx="1307987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Correlation</a:t>
              </a:r>
              <a:endParaRPr lang="he-IL" dirty="0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DDCA86C4-DCE9-E468-E80B-B5C67EB67F39}"/>
                </a:ext>
              </a:extLst>
            </p:cNvPr>
            <p:cNvCxnSpPr/>
            <p:nvPr/>
          </p:nvCxnSpPr>
          <p:spPr>
            <a:xfrm>
              <a:off x="5112048" y="2839243"/>
              <a:ext cx="1313299" cy="394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DC9E4AA-BC07-2A71-0F7C-ACA32FB6160C}"/>
                </a:ext>
              </a:extLst>
            </p:cNvPr>
            <p:cNvSpPr txBox="1"/>
            <p:nvPr/>
          </p:nvSpPr>
          <p:spPr>
            <a:xfrm>
              <a:off x="6554109" y="2654577"/>
              <a:ext cx="1578381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Entanglement</a:t>
              </a:r>
              <a:endParaRPr lang="he-IL" dirty="0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402075E-7267-30C5-0173-4BE5215F1111}"/>
                </a:ext>
              </a:extLst>
            </p:cNvPr>
            <p:cNvCxnSpPr/>
            <p:nvPr/>
          </p:nvCxnSpPr>
          <p:spPr>
            <a:xfrm flipV="1">
              <a:off x="5578454" y="2726584"/>
              <a:ext cx="306845" cy="29732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C59138A8-732D-70E9-7012-A077AA29048B}"/>
              </a:ext>
            </a:extLst>
          </p:cNvPr>
          <p:cNvSpPr txBox="1"/>
          <p:nvPr/>
        </p:nvSpPr>
        <p:spPr>
          <a:xfrm>
            <a:off x="698215" y="1825416"/>
            <a:ext cx="308098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+</a:t>
            </a:r>
            <a:endParaRPr lang="he-IL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98BB3AC-9BE8-4F8C-C455-3CF9FED1631D}"/>
              </a:ext>
            </a:extLst>
          </p:cNvPr>
          <p:cNvCxnSpPr>
            <a:stCxn id="23" idx="2"/>
          </p:cNvCxnSpPr>
          <p:nvPr/>
        </p:nvCxnSpPr>
        <p:spPr>
          <a:xfrm flipH="1">
            <a:off x="852264" y="2580531"/>
            <a:ext cx="1" cy="6781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9B0B9F0E-D8BD-8E35-6B07-629CF0EC9B4D}"/>
              </a:ext>
            </a:extLst>
          </p:cNvPr>
          <p:cNvSpPr txBox="1"/>
          <p:nvPr/>
        </p:nvSpPr>
        <p:spPr>
          <a:xfrm>
            <a:off x="158027" y="3331704"/>
            <a:ext cx="157838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Entanglement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359B742-1FDA-7AA4-EBAD-0601C2FF49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2386494"/>
                  </p:ext>
                </p:extLst>
              </p:nvPr>
            </p:nvGraphicFramePr>
            <p:xfrm>
              <a:off x="2719336" y="3158637"/>
              <a:ext cx="8127999" cy="185420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293222437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537817342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097408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⟩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𝑋𝑋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𝑍𝑍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73178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Φ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09826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Φ</m:t>
                                    </m:r>
                                  </m:e>
                                  <m:sup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8147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Ψ</m:t>
                                    </m:r>
                                  </m:e>
                                  <m:sup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</m:sup>
                                </m:sSup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+</m:t>
                                </m:r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4227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kumimoji="0" lang="en-US" sz="1800" b="0" i="0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Ψ</m:t>
                                    </m:r>
                                  </m:e>
                                  <m:sup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=</m:t>
                                </m:r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  <m:r>
                                  <a:rPr kumimoji="0" lang="en-US" sz="1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−</m:t>
                                </m:r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1</m:t>
                                    </m:r>
                                  </m:e>
                                </m:d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dPr>
                                  <m:e>
                                    <m:r>
                                      <a:rPr kumimoji="0" lang="en-US" sz="1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0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2498698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5" name="Table 34">
                <a:extLst>
                  <a:ext uri="{FF2B5EF4-FFF2-40B4-BE49-F238E27FC236}">
                    <a16:creationId xmlns:a16="http://schemas.microsoft.com/office/drawing/2014/main" id="{5359B742-1FDA-7AA4-EBAD-0601C2FF49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32386494"/>
                  </p:ext>
                </p:extLst>
              </p:nvPr>
            </p:nvGraphicFramePr>
            <p:xfrm>
              <a:off x="2719336" y="3158637"/>
              <a:ext cx="8127999" cy="185420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2293222437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3537817342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109740808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4"/>
                          <a:stretch>
                            <a:fillRect l="-225" t="-1639" r="-200674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4"/>
                          <a:stretch>
                            <a:fillRect l="-100450" t="-1639" r="-101126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4"/>
                          <a:stretch>
                            <a:fillRect l="-200000" t="-1639" r="-899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73178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4"/>
                          <a:stretch>
                            <a:fillRect l="-225" t="-101639" r="-200674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098269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4"/>
                          <a:stretch>
                            <a:fillRect l="-225" t="-201639" r="-200674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81479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4"/>
                          <a:stretch>
                            <a:fillRect l="-225" t="-301639" r="-200674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34227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4"/>
                          <a:stretch>
                            <a:fillRect l="-225" t="-401639" r="-200674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2498698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2E04231-D9B5-5553-23D6-A7ADCA7489D8}"/>
                  </a:ext>
                </a:extLst>
              </p:cNvPr>
              <p:cNvSpPr txBox="1"/>
              <p:nvPr/>
            </p:nvSpPr>
            <p:spPr>
              <a:xfrm>
                <a:off x="4786791" y="5256793"/>
                <a:ext cx="2435446" cy="3767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𝑍𝑍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F2E04231-D9B5-5553-23D6-A7ADCA748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791" y="5256793"/>
                <a:ext cx="2435446" cy="3767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E3736F1-4F8A-EE12-BEDA-615FA9DFE50B}"/>
                  </a:ext>
                </a:extLst>
              </p:cNvPr>
              <p:cNvSpPr txBox="1"/>
              <p:nvPr/>
            </p:nvSpPr>
            <p:spPr>
              <a:xfrm>
                <a:off x="4632913" y="5623923"/>
                <a:ext cx="3075049" cy="3940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d>
                            <m:dPr>
                              <m:begChr m:val="⟨"/>
                              <m:endChr m:val="⟩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</m:d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𝑍𝑍</m:t>
                          </m:r>
                        </m:e>
                      </m:d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E3736F1-4F8A-EE12-BEDA-615FA9DFE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913" y="5623923"/>
                <a:ext cx="3075049" cy="3940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3DF98CE-9504-D082-DC0A-58491AA4294E}"/>
                  </a:ext>
                </a:extLst>
              </p:cNvPr>
              <p:cNvSpPr txBox="1"/>
              <p:nvPr/>
            </p:nvSpPr>
            <p:spPr>
              <a:xfrm>
                <a:off x="4609901" y="6086767"/>
                <a:ext cx="274320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𝑋𝑋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𝑍𝑍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3DF98CE-9504-D082-DC0A-58491AA429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901" y="6086767"/>
                <a:ext cx="274320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1A97915-3340-9AFB-1BA4-25772F7E4908}"/>
                  </a:ext>
                </a:extLst>
              </p:cNvPr>
              <p:cNvSpPr txBox="1"/>
              <p:nvPr/>
            </p:nvSpPr>
            <p:spPr>
              <a:xfrm>
                <a:off x="4061513" y="6456099"/>
                <a:ext cx="4068974" cy="401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1A97915-3340-9AFB-1BA4-25772F7E4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513" y="6456099"/>
                <a:ext cx="4068974" cy="40197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063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4" grpId="0"/>
      <p:bldP spid="37" grpId="0"/>
      <p:bldP spid="38" grpId="0"/>
      <p:bldP spid="39" grpId="0"/>
      <p:bldP spid="4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51E71-986C-311F-3E27-F88CADA0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08" y="65711"/>
            <a:ext cx="10515600" cy="1325563"/>
          </a:xfrm>
        </p:spPr>
        <p:txBody>
          <a:bodyPr/>
          <a:lstStyle/>
          <a:p>
            <a:r>
              <a:rPr lang="en-US" dirty="0"/>
              <a:t>Stabilizers and Graph states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8E17BD4-D022-BA57-F599-44DDF76E03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0040146"/>
                  </p:ext>
                </p:extLst>
              </p:nvPr>
            </p:nvGraphicFramePr>
            <p:xfrm>
              <a:off x="670117" y="1096566"/>
              <a:ext cx="10898475" cy="605028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5808417">
                      <a:extLst>
                        <a:ext uri="{9D8B030D-6E8A-4147-A177-3AD203B41FA5}">
                          <a16:colId xmlns:a16="http://schemas.microsoft.com/office/drawing/2014/main" val="4260747051"/>
                        </a:ext>
                      </a:extLst>
                    </a:gridCol>
                    <a:gridCol w="5090058">
                      <a:extLst>
                        <a:ext uri="{9D8B030D-6E8A-4147-A177-3AD203B41FA5}">
                          <a16:colId xmlns:a16="http://schemas.microsoft.com/office/drawing/2014/main" val="26488660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rtl="1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rtl="1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7644224"/>
                      </a:ext>
                    </a:extLst>
                  </a:tr>
                  <a:tr h="1178345">
                    <a:tc>
                      <a:txBody>
                        <a:bodyPr/>
                        <a:lstStyle/>
                        <a:p>
                          <a:pPr algn="ctr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𝑋𝑍𝑍𝑍𝐼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𝑍𝑋𝐼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𝑍𝐼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𝑍𝐼𝑋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𝑍𝐼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𝑍𝑍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algn="ctr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𝐼𝐼𝐼</m:t>
                                </m:r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4693383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1800" kern="1200" dirty="0">
                              <a:solidFill>
                                <a:schemeClr val="accent6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Easy to see connections</a:t>
                          </a:r>
                        </a:p>
                        <a:p>
                          <a:pPr algn="ctr" rtl="0"/>
                          <a:r>
                            <a:rPr lang="en-US" sz="1800" kern="1200" dirty="0">
                              <a:solidFill>
                                <a:schemeClr val="accent6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(teleportation, bipartite entanglement)</a:t>
                          </a:r>
                          <a:endParaRPr lang="he-IL" sz="1800" kern="1200" dirty="0">
                            <a:solidFill>
                              <a:schemeClr val="accent6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accent6"/>
                              </a:solidFill>
                            </a:rPr>
                            <a:t>Represents a large family of states</a:t>
                          </a:r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  <a:p>
                          <a:pPr algn="ctr" rtl="0"/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9338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kern="1200" dirty="0">
                              <a:solidFill>
                                <a:schemeClr val="accent6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Easy to find stabilizers</a:t>
                          </a:r>
                          <a:endParaRPr lang="he-IL" sz="1800" kern="1200" dirty="0">
                            <a:solidFill>
                              <a:schemeClr val="accent6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accent6"/>
                              </a:solidFill>
                            </a:rPr>
                            <a:t>Useful for coding</a:t>
                          </a:r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1406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800" kern="1200" dirty="0">
                              <a:solidFill>
                                <a:schemeClr val="accent6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Easy to draw large states</a:t>
                          </a:r>
                          <a:endParaRPr lang="he-IL" sz="1800" kern="1200" dirty="0">
                            <a:solidFill>
                              <a:schemeClr val="accent6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>
                              <a:solidFill>
                                <a:schemeClr val="accent6"/>
                              </a:solidFill>
                            </a:rPr>
                            <a:t>Useful for witnesses</a:t>
                          </a:r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635065"/>
                      </a:ext>
                    </a:extLst>
                  </a:tr>
                  <a:tr h="433570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>
                              <a:solidFill>
                                <a:srgbClr val="FFFF00"/>
                              </a:solidFill>
                            </a:rPr>
                            <a:t>Partial information about evolution under operations</a:t>
                          </a:r>
                          <a:endParaRPr lang="he-I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>
                              <a:solidFill>
                                <a:schemeClr val="accent6"/>
                              </a:solidFill>
                            </a:rPr>
                            <a:t>Gives understanding of entanglement as correlation in different bases</a:t>
                          </a:r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4692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FFFF00"/>
                              </a:solidFill>
                            </a:rPr>
                            <a:t>Partial information about evolution under measurement</a:t>
                          </a:r>
                          <a:endParaRPr lang="he-I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>
                              <a:solidFill>
                                <a:srgbClr val="FFFF00"/>
                              </a:solidFill>
                            </a:rPr>
                            <a:t>Partially convenient to follow evolution</a:t>
                          </a:r>
                          <a:endParaRPr lang="he-I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00940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Represents a limited </a:t>
                          </a:r>
                          <a:r>
                            <a:rPr lang="en-US" dirty="0" err="1">
                              <a:solidFill>
                                <a:srgbClr val="FF0000"/>
                              </a:solidFill>
                            </a:rPr>
                            <a:t>famility</a:t>
                          </a:r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 of states</a:t>
                          </a:r>
                          <a:endParaRPr lang="he-I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FFFF00"/>
                              </a:solidFill>
                            </a:rPr>
                            <a:t>Partial information about evolution under measurement</a:t>
                          </a:r>
                          <a:endParaRPr lang="he-I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875345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he-I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Not convenient to get intuition for large states</a:t>
                          </a:r>
                          <a:endParaRPr lang="he-IL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he-I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285185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8E17BD4-D022-BA57-F599-44DDF76E03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20040146"/>
                  </p:ext>
                </p:extLst>
              </p:nvPr>
            </p:nvGraphicFramePr>
            <p:xfrm>
              <a:off x="670117" y="1096566"/>
              <a:ext cx="10898475" cy="550672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5808417">
                      <a:extLst>
                        <a:ext uri="{9D8B030D-6E8A-4147-A177-3AD203B41FA5}">
                          <a16:colId xmlns:a16="http://schemas.microsoft.com/office/drawing/2014/main" val="4260747051"/>
                        </a:ext>
                      </a:extLst>
                    </a:gridCol>
                    <a:gridCol w="5090058">
                      <a:extLst>
                        <a:ext uri="{9D8B030D-6E8A-4147-A177-3AD203B41FA5}">
                          <a16:colId xmlns:a16="http://schemas.microsoft.com/office/drawing/2014/main" val="264886607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rtl="1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rtl="1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7644224"/>
                      </a:ext>
                    </a:extLst>
                  </a:tr>
                  <a:tr h="1463040">
                    <a:tc>
                      <a:txBody>
                        <a:bodyPr/>
                        <a:lstStyle/>
                        <a:p>
                          <a:pPr algn="ctr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114115" t="-27083" r="-478" b="-25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46933837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sz="1800" kern="1200" dirty="0">
                              <a:solidFill>
                                <a:schemeClr val="accent6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Easy to see connections</a:t>
                          </a:r>
                        </a:p>
                        <a:p>
                          <a:pPr algn="ctr" rtl="0"/>
                          <a:r>
                            <a:rPr lang="en-US" sz="1800" kern="1200" dirty="0">
                              <a:solidFill>
                                <a:schemeClr val="accent6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(teleportation, bipartite entanglement)</a:t>
                          </a:r>
                          <a:endParaRPr lang="he-IL" sz="1800" kern="1200" dirty="0">
                            <a:solidFill>
                              <a:schemeClr val="accent6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accent6"/>
                              </a:solidFill>
                            </a:rPr>
                            <a:t>Represents a large family of states</a:t>
                          </a:r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  <a:p>
                          <a:pPr algn="ctr" rtl="0"/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93386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kern="1200" dirty="0">
                              <a:solidFill>
                                <a:schemeClr val="accent6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Easy to find stabilizers</a:t>
                          </a:r>
                          <a:endParaRPr lang="he-IL" sz="1800" kern="1200" dirty="0">
                            <a:solidFill>
                              <a:schemeClr val="accent6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chemeClr val="accent6"/>
                              </a:solidFill>
                            </a:rPr>
                            <a:t>Useful for coding</a:t>
                          </a:r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4140630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1800" kern="1200" dirty="0">
                              <a:solidFill>
                                <a:schemeClr val="accent6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Easy to draw large states</a:t>
                          </a:r>
                          <a:endParaRPr lang="he-IL" sz="1800" kern="1200" dirty="0">
                            <a:solidFill>
                              <a:schemeClr val="accent6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>
                              <a:solidFill>
                                <a:schemeClr val="accent6"/>
                              </a:solidFill>
                            </a:rPr>
                            <a:t>Useful for witnesses</a:t>
                          </a:r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6763506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>
                              <a:solidFill>
                                <a:srgbClr val="FFFF00"/>
                              </a:solidFill>
                            </a:rPr>
                            <a:t>Partial information about evolution under operations</a:t>
                          </a:r>
                          <a:endParaRPr lang="he-I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>
                              <a:solidFill>
                                <a:schemeClr val="accent6"/>
                              </a:solidFill>
                            </a:rPr>
                            <a:t>Gives understanding of entanglement as correlation in different bases</a:t>
                          </a:r>
                          <a:endParaRPr lang="he-IL" dirty="0">
                            <a:solidFill>
                              <a:schemeClr val="accent6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7469287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FFFF00"/>
                              </a:solidFill>
                            </a:rPr>
                            <a:t>Partial information about evolution under measurement</a:t>
                          </a:r>
                          <a:endParaRPr lang="he-I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0"/>
                          <a:r>
                            <a:rPr lang="en-US" dirty="0">
                              <a:solidFill>
                                <a:srgbClr val="FFFF00"/>
                              </a:solidFill>
                            </a:rPr>
                            <a:t>Partially convenient to follow evolution</a:t>
                          </a:r>
                          <a:endParaRPr lang="he-I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1009406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Represents a limited </a:t>
                          </a:r>
                          <a:r>
                            <a:rPr lang="en-US" dirty="0" err="1">
                              <a:solidFill>
                                <a:srgbClr val="FF0000"/>
                              </a:solidFill>
                            </a:rPr>
                            <a:t>famility</a:t>
                          </a:r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 of states</a:t>
                          </a:r>
                          <a:endParaRPr lang="he-I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FFFF00"/>
                              </a:solidFill>
                            </a:rPr>
                            <a:t>Partial information about evolution under measurement</a:t>
                          </a:r>
                          <a:endParaRPr lang="he-IL" dirty="0">
                            <a:solidFill>
                              <a:srgbClr val="FFFF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875345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he-I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>
                              <a:solidFill>
                                <a:srgbClr val="FF0000"/>
                              </a:solidFill>
                            </a:rPr>
                            <a:t>Not convenient to get intuition for large states</a:t>
                          </a:r>
                          <a:endParaRPr lang="he-IL" dirty="0">
                            <a:solidFill>
                              <a:srgbClr val="FF0000"/>
                            </a:solidFill>
                          </a:endParaRP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he-IL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28518528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24" name="Group 23">
            <a:extLst>
              <a:ext uri="{FF2B5EF4-FFF2-40B4-BE49-F238E27FC236}">
                <a16:creationId xmlns:a16="http://schemas.microsoft.com/office/drawing/2014/main" id="{117DC92D-4574-85AF-881A-54029F160C94}"/>
              </a:ext>
            </a:extLst>
          </p:cNvPr>
          <p:cNvGrpSpPr/>
          <p:nvPr/>
        </p:nvGrpSpPr>
        <p:grpSpPr>
          <a:xfrm>
            <a:off x="7598934" y="1573378"/>
            <a:ext cx="2890575" cy="1204208"/>
            <a:chOff x="5647396" y="5108663"/>
            <a:chExt cx="2890575" cy="120420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15871B3-59B6-49E2-B2EF-C2408CA959CF}"/>
                </a:ext>
              </a:extLst>
            </p:cNvPr>
            <p:cNvSpPr/>
            <p:nvPr/>
          </p:nvSpPr>
          <p:spPr>
            <a:xfrm>
              <a:off x="6515921" y="6089944"/>
              <a:ext cx="185071" cy="222927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/>
                <a:t>3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03C83FB-D1F1-42E0-836A-6C115CED05C0}"/>
                </a:ext>
              </a:extLst>
            </p:cNvPr>
            <p:cNvSpPr/>
            <p:nvPr/>
          </p:nvSpPr>
          <p:spPr>
            <a:xfrm>
              <a:off x="8352900" y="5793063"/>
              <a:ext cx="185071" cy="222927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DF7F3DE-C8B5-4BFD-8E23-4BCF9FF500C8}"/>
                </a:ext>
              </a:extLst>
            </p:cNvPr>
            <p:cNvSpPr/>
            <p:nvPr/>
          </p:nvSpPr>
          <p:spPr>
            <a:xfrm>
              <a:off x="5647396" y="5793063"/>
              <a:ext cx="185071" cy="222927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/>
                <a:t>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56D49B82-76CE-40FF-AD25-4390045A8324}"/>
                </a:ext>
              </a:extLst>
            </p:cNvPr>
            <p:cNvSpPr/>
            <p:nvPr/>
          </p:nvSpPr>
          <p:spPr>
            <a:xfrm>
              <a:off x="7420448" y="5793063"/>
              <a:ext cx="185071" cy="222927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/>
                <a:t>4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10F3459-00DB-4A75-93CC-0AC9E49A3AC5}"/>
                </a:ext>
              </a:extLst>
            </p:cNvPr>
            <p:cNvCxnSpPr>
              <a:cxnSpLocks/>
              <a:stCxn id="7" idx="2"/>
              <a:endCxn id="9" idx="6"/>
            </p:cNvCxnSpPr>
            <p:nvPr/>
          </p:nvCxnSpPr>
          <p:spPr>
            <a:xfrm flipH="1" flipV="1">
              <a:off x="5832467" y="5904527"/>
              <a:ext cx="683454" cy="296881"/>
            </a:xfrm>
            <a:prstGeom prst="line">
              <a:avLst/>
            </a:prstGeom>
            <a:solidFill>
              <a:schemeClr val="accent2"/>
            </a:solidFill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938171F-8AD0-489C-8467-6470BD0907FB}"/>
                </a:ext>
              </a:extLst>
            </p:cNvPr>
            <p:cNvCxnSpPr>
              <a:cxnSpLocks/>
              <a:stCxn id="10" idx="2"/>
              <a:endCxn id="7" idx="6"/>
            </p:cNvCxnSpPr>
            <p:nvPr/>
          </p:nvCxnSpPr>
          <p:spPr>
            <a:xfrm flipH="1">
              <a:off x="6700992" y="5904527"/>
              <a:ext cx="719456" cy="296881"/>
            </a:xfrm>
            <a:prstGeom prst="line">
              <a:avLst/>
            </a:prstGeom>
            <a:solidFill>
              <a:schemeClr val="accent2"/>
            </a:solidFill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667025A-AB08-4296-8909-4AAB71C14E8A}"/>
                </a:ext>
              </a:extLst>
            </p:cNvPr>
            <p:cNvCxnSpPr>
              <a:cxnSpLocks/>
              <a:stCxn id="8" idx="2"/>
              <a:endCxn id="10" idx="6"/>
            </p:cNvCxnSpPr>
            <p:nvPr/>
          </p:nvCxnSpPr>
          <p:spPr>
            <a:xfrm flipH="1">
              <a:off x="7605519" y="5904527"/>
              <a:ext cx="747381" cy="0"/>
            </a:xfrm>
            <a:prstGeom prst="line">
              <a:avLst/>
            </a:prstGeom>
            <a:solidFill>
              <a:schemeClr val="accent2"/>
            </a:solidFill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8CB0B32-720A-469B-98B2-6ABF92DCAB4A}"/>
                </a:ext>
              </a:extLst>
            </p:cNvPr>
            <p:cNvCxnSpPr>
              <a:cxnSpLocks/>
              <a:stCxn id="10" idx="2"/>
            </p:cNvCxnSpPr>
            <p:nvPr/>
          </p:nvCxnSpPr>
          <p:spPr>
            <a:xfrm flipH="1">
              <a:off x="5832468" y="5904527"/>
              <a:ext cx="1587980" cy="0"/>
            </a:xfrm>
            <a:prstGeom prst="line">
              <a:avLst/>
            </a:prstGeom>
            <a:solidFill>
              <a:schemeClr val="accent2"/>
            </a:solidFill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F2E54984-3398-491B-A3E8-FFE3D813E44A}"/>
                </a:ext>
              </a:extLst>
            </p:cNvPr>
            <p:cNvSpPr/>
            <p:nvPr/>
          </p:nvSpPr>
          <p:spPr>
            <a:xfrm>
              <a:off x="6508027" y="5108663"/>
              <a:ext cx="185071" cy="222927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/>
                <a:t>2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AE7261F-14DD-4446-A087-64D677AD85E8}"/>
                </a:ext>
              </a:extLst>
            </p:cNvPr>
            <p:cNvCxnSpPr>
              <a:cxnSpLocks/>
              <a:stCxn id="10" idx="2"/>
              <a:endCxn id="19" idx="6"/>
            </p:cNvCxnSpPr>
            <p:nvPr/>
          </p:nvCxnSpPr>
          <p:spPr>
            <a:xfrm flipH="1" flipV="1">
              <a:off x="6693098" y="5220127"/>
              <a:ext cx="727350" cy="684400"/>
            </a:xfrm>
            <a:prstGeom prst="line">
              <a:avLst/>
            </a:prstGeom>
            <a:solidFill>
              <a:schemeClr val="accent2"/>
            </a:solidFill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E1BF19C-730F-4701-876B-13C0CFCCD972}"/>
                </a:ext>
              </a:extLst>
            </p:cNvPr>
            <p:cNvCxnSpPr>
              <a:cxnSpLocks/>
              <a:stCxn id="19" idx="2"/>
              <a:endCxn id="9" idx="7"/>
            </p:cNvCxnSpPr>
            <p:nvPr/>
          </p:nvCxnSpPr>
          <p:spPr>
            <a:xfrm flipH="1">
              <a:off x="5805364" y="5220127"/>
              <a:ext cx="702663" cy="605583"/>
            </a:xfrm>
            <a:prstGeom prst="line">
              <a:avLst/>
            </a:prstGeom>
            <a:solidFill>
              <a:schemeClr val="accent2"/>
            </a:solidFill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7244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93553-6D92-C53F-1E15-24893BD8F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5A57F-32AE-37B1-E108-56CF72533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104" y="1635380"/>
            <a:ext cx="10515600" cy="4351338"/>
          </a:xfrm>
        </p:spPr>
        <p:txBody>
          <a:bodyPr/>
          <a:lstStyle/>
          <a:p>
            <a:r>
              <a:rPr lang="en-US" dirty="0"/>
              <a:t>Stabilizers, quantum numbers, and bases</a:t>
            </a:r>
          </a:p>
          <a:p>
            <a:r>
              <a:rPr lang="en-US" dirty="0"/>
              <a:t>Stabilizer group and generators</a:t>
            </a:r>
          </a:p>
          <a:p>
            <a:r>
              <a:rPr lang="en-US" dirty="0"/>
              <a:t>Building stabilizers and graphs in parallel</a:t>
            </a:r>
          </a:p>
          <a:p>
            <a:r>
              <a:rPr lang="en-US" dirty="0"/>
              <a:t>Gottesman-</a:t>
            </a:r>
            <a:r>
              <a:rPr lang="en-US" dirty="0" err="1"/>
              <a:t>Knill</a:t>
            </a:r>
            <a:r>
              <a:rPr lang="en-US" dirty="0"/>
              <a:t> theorem</a:t>
            </a:r>
          </a:p>
          <a:p>
            <a:r>
              <a:rPr lang="en-US" dirty="0"/>
              <a:t>Stabilizers as parity measurements</a:t>
            </a:r>
          </a:p>
          <a:p>
            <a:pPr lvl="1"/>
            <a:r>
              <a:rPr lang="en-US" dirty="0"/>
              <a:t>Coding</a:t>
            </a:r>
          </a:p>
          <a:p>
            <a:pPr lvl="1"/>
            <a:r>
              <a:rPr lang="en-US" dirty="0"/>
              <a:t>Witness</a:t>
            </a:r>
          </a:p>
          <a:p>
            <a:pPr lvl="1"/>
            <a:r>
              <a:rPr lang="en-US" dirty="0"/>
              <a:t>Entanglement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70429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613FB-E956-6A86-29A2-FE761FA47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he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355F3-FF6A-FEED-ADF7-A5CF2B0EE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Intuition and definition</a:t>
            </a:r>
          </a:p>
          <a:p>
            <a:r>
              <a:rPr lang="en-US" dirty="0"/>
              <a:t>Connection to graph states</a:t>
            </a:r>
          </a:p>
          <a:p>
            <a:r>
              <a:rPr lang="en-US" dirty="0"/>
              <a:t>Properties</a:t>
            </a:r>
          </a:p>
          <a:p>
            <a:pPr lvl="1"/>
            <a:r>
              <a:rPr lang="en-US" dirty="0"/>
              <a:t>Generators</a:t>
            </a:r>
          </a:p>
          <a:p>
            <a:pPr lvl="1"/>
            <a:r>
              <a:rPr lang="en-US" dirty="0"/>
              <a:t>Stabilizer group</a:t>
            </a:r>
          </a:p>
          <a:p>
            <a:r>
              <a:rPr lang="en-US" dirty="0"/>
              <a:t>Uses</a:t>
            </a:r>
          </a:p>
          <a:p>
            <a:pPr lvl="1"/>
            <a:r>
              <a:rPr lang="en-US" dirty="0"/>
              <a:t>Computation</a:t>
            </a:r>
          </a:p>
          <a:p>
            <a:pPr lvl="1"/>
            <a:r>
              <a:rPr lang="en-US" dirty="0"/>
              <a:t>Witness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22385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94427-7604-C10E-F2C1-7B9E650A2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single qubit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CA0CCF-08D8-D308-C9E2-9B3BDF1B5D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5"/>
                <a:ext cx="11422811" cy="93339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How many measurements do we need to characterize a general wavefunction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⟩</m:t>
                    </m:r>
                  </m:oMath>
                </a14:m>
                <a:r>
                  <a:rPr lang="en-US" dirty="0"/>
                  <a:t> of a qubit?</a:t>
                </a:r>
                <a:endParaRPr lang="he-IL" dirty="0"/>
              </a:p>
              <a:p>
                <a:endParaRPr lang="he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CA0CCF-08D8-D308-C9E2-9B3BDF1B5D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5"/>
                <a:ext cx="11422811" cy="933399"/>
              </a:xfrm>
              <a:blipFill>
                <a:blip r:embed="rId3"/>
                <a:stretch>
                  <a:fillRect l="-1067" t="-11039" b="-974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65EA9EA-5C10-36E7-BD7D-EFB5A90982A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/>
          <a:srcRect t="7784"/>
          <a:stretch/>
        </p:blipFill>
        <p:spPr>
          <a:xfrm>
            <a:off x="2847055" y="4214078"/>
            <a:ext cx="884969" cy="947196"/>
          </a:xfrm>
          <a:prstGeom prst="rect">
            <a:avLst/>
          </a:prstGeom>
        </p:spPr>
      </p:pic>
      <p:sp>
        <p:nvSpPr>
          <p:cNvPr id="7" name="Text Box 115">
            <a:extLst>
              <a:ext uri="{FF2B5EF4-FFF2-40B4-BE49-F238E27FC236}">
                <a16:creationId xmlns:a16="http://schemas.microsoft.com/office/drawing/2014/main" id="{3061BE77-7260-2FA1-4925-DAB868B48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277" y="3921077"/>
            <a:ext cx="1014547" cy="40011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000" b="1" kern="0" dirty="0">
                <a:solidFill>
                  <a:prstClr val="black"/>
                </a:solidFill>
              </a:rPr>
              <a:t>PBS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CE1ECF2-B1B2-6F28-7231-3523554E271E}"/>
              </a:ext>
            </a:extLst>
          </p:cNvPr>
          <p:cNvCxnSpPr>
            <a:cxnSpLocks/>
          </p:cNvCxnSpPr>
          <p:nvPr/>
        </p:nvCxnSpPr>
        <p:spPr>
          <a:xfrm flipH="1">
            <a:off x="3877345" y="4580373"/>
            <a:ext cx="1695671" cy="0"/>
          </a:xfrm>
          <a:prstGeom prst="line">
            <a:avLst/>
          </a:prstGeom>
          <a:noFill/>
          <a:ln w="31750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AE3957-E018-C67B-F397-3765777F0FE5}"/>
              </a:ext>
            </a:extLst>
          </p:cNvPr>
          <p:cNvCxnSpPr>
            <a:cxnSpLocks/>
            <a:stCxn id="44" idx="1"/>
          </p:cNvCxnSpPr>
          <p:nvPr/>
        </p:nvCxnSpPr>
        <p:spPr bwMode="auto">
          <a:xfrm flipH="1" flipV="1">
            <a:off x="5573016" y="4602843"/>
            <a:ext cx="2096" cy="807542"/>
          </a:xfrm>
          <a:prstGeom prst="line">
            <a:avLst/>
          </a:prstGeom>
          <a:noFill/>
          <a:ln w="31750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44" name="AutoShape 73">
            <a:extLst>
              <a:ext uri="{FF2B5EF4-FFF2-40B4-BE49-F238E27FC236}">
                <a16:creationId xmlns:a16="http://schemas.microsoft.com/office/drawing/2014/main" id="{5A6690AA-2266-0B45-C3EC-ECA151C9067C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5346511" y="5440939"/>
            <a:ext cx="457203" cy="396095"/>
          </a:xfrm>
          <a:prstGeom prst="flowChartDelay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31750"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600000"/>
            </a:lightRig>
          </a:scene3d>
          <a:sp3d>
            <a:bevelT w="63500" h="25400"/>
          </a:sp3d>
        </p:spPr>
        <p:txBody>
          <a:bodyPr vert="vert270" wrap="none" anchor="ctr"/>
          <a:lstStyle/>
          <a:p>
            <a:pPr algn="ctr"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V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2B4EA1B-E781-BC8E-19A7-33A16A5B0FA5}"/>
              </a:ext>
            </a:extLst>
          </p:cNvPr>
          <p:cNvCxnSpPr>
            <a:cxnSpLocks/>
          </p:cNvCxnSpPr>
          <p:nvPr/>
        </p:nvCxnSpPr>
        <p:spPr>
          <a:xfrm>
            <a:off x="5570716" y="4589044"/>
            <a:ext cx="967747" cy="13798"/>
          </a:xfrm>
          <a:prstGeom prst="line">
            <a:avLst/>
          </a:prstGeom>
          <a:noFill/>
          <a:ln w="31750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48" name="AutoShape 73">
            <a:extLst>
              <a:ext uri="{FF2B5EF4-FFF2-40B4-BE49-F238E27FC236}">
                <a16:creationId xmlns:a16="http://schemas.microsoft.com/office/drawing/2014/main" id="{E2B44F8D-1149-ECF2-FE42-EFDD39AC9B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156" y="4346561"/>
            <a:ext cx="452606" cy="512559"/>
          </a:xfrm>
          <a:prstGeom prst="flowChartDelay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31750"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600000"/>
            </a:lightRig>
          </a:scene3d>
          <a:sp3d>
            <a:bevelT w="63500" h="254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H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238B892-2C2E-C545-1E7E-156A017E6AEA}"/>
              </a:ext>
            </a:extLst>
          </p:cNvPr>
          <p:cNvGrpSpPr/>
          <p:nvPr/>
        </p:nvGrpSpPr>
        <p:grpSpPr>
          <a:xfrm>
            <a:off x="5344415" y="4276779"/>
            <a:ext cx="457200" cy="640080"/>
            <a:chOff x="7239002" y="4325863"/>
            <a:chExt cx="457200" cy="64008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EEBC8B4-616D-89DD-670E-E89FF2D09AF3}"/>
                </a:ext>
              </a:extLst>
            </p:cNvPr>
            <p:cNvSpPr/>
            <p:nvPr/>
          </p:nvSpPr>
          <p:spPr bwMode="auto">
            <a:xfrm rot="16200000" flipH="1">
              <a:off x="7239002" y="4421642"/>
              <a:ext cx="457200" cy="457200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317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20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E76CDF79-9947-65CE-D2BA-456E6EAD0009}"/>
                </a:ext>
              </a:extLst>
            </p:cNvPr>
            <p:cNvSpPr>
              <a:spLocks noChangeAspect="1" noChangeShapeType="1"/>
            </p:cNvSpPr>
            <p:nvPr/>
          </p:nvSpPr>
          <p:spPr bwMode="auto">
            <a:xfrm rot="2700000" flipH="1">
              <a:off x="7145263" y="4645903"/>
              <a:ext cx="640080" cy="0"/>
            </a:xfrm>
            <a:prstGeom prst="line">
              <a:avLst/>
            </a:prstGeom>
            <a:noFill/>
            <a:ln w="317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2000" kern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24953B79-D883-DBD8-1B1E-C22838EDC32D}"/>
              </a:ext>
            </a:extLst>
          </p:cNvPr>
          <p:cNvSpPr txBox="1"/>
          <p:nvPr/>
        </p:nvSpPr>
        <p:spPr>
          <a:xfrm>
            <a:off x="6384972" y="3867965"/>
            <a:ext cx="7922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100 %</a:t>
            </a:r>
            <a:endParaRPr lang="he-IL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F5CB7DA3-D506-75CD-0461-69B9708CD540}"/>
              </a:ext>
            </a:extLst>
          </p:cNvPr>
          <p:cNvSpPr txBox="1"/>
          <p:nvPr/>
        </p:nvSpPr>
        <p:spPr>
          <a:xfrm>
            <a:off x="5797019" y="5410384"/>
            <a:ext cx="54534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0 %</a:t>
            </a:r>
            <a:endParaRPr lang="he-IL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A29DF48-8C7E-95C2-9B93-A7E2BC0E2200}"/>
              </a:ext>
            </a:extLst>
          </p:cNvPr>
          <p:cNvSpPr txBox="1"/>
          <p:nvPr/>
        </p:nvSpPr>
        <p:spPr>
          <a:xfrm>
            <a:off x="1848339" y="4347085"/>
            <a:ext cx="385042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800" dirty="0"/>
              <a:t>If</a:t>
            </a:r>
            <a:endParaRPr lang="he-IL" sz="2800" dirty="0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74A06DA-E3E0-A69A-31D0-9107F394A4F1}"/>
              </a:ext>
            </a:extLst>
          </p:cNvPr>
          <p:cNvCxnSpPr/>
          <p:nvPr/>
        </p:nvCxnSpPr>
        <p:spPr>
          <a:xfrm>
            <a:off x="7177177" y="4602841"/>
            <a:ext cx="85689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81D2437-A2CF-E0D3-CCF9-08CAB4C411DD}"/>
                  </a:ext>
                </a:extLst>
              </p:cNvPr>
              <p:cNvSpPr txBox="1"/>
              <p:nvPr/>
            </p:nvSpPr>
            <p:spPr>
              <a:xfrm>
                <a:off x="8348899" y="4395707"/>
                <a:ext cx="135869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⟩"/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⟩</m:t>
                    </m:r>
                  </m:oMath>
                </a14:m>
                <a:r>
                  <a:rPr lang="en-US" dirty="0"/>
                  <a:t> </a:t>
                </a:r>
                <a:endParaRPr lang="he-IL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681D2437-A2CF-E0D3-CCF9-08CAB4C411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899" y="4395707"/>
                <a:ext cx="1358691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634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4" grpId="0" animBg="1"/>
      <p:bldP spid="48" grpId="0" animBg="1"/>
      <p:bldP spid="50" grpId="0"/>
      <p:bldP spid="51" grpId="0"/>
      <p:bldP spid="53" grpId="0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0EFE0-9F76-D980-6C8C-2DC9F1459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single qubit</a:t>
            </a:r>
            <a:endParaRPr lang="he-IL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8D3EC81-3C2E-AF27-3E28-FC6C91A46C20}"/>
              </a:ext>
            </a:extLst>
          </p:cNvPr>
          <p:cNvGrpSpPr/>
          <p:nvPr/>
        </p:nvGrpSpPr>
        <p:grpSpPr>
          <a:xfrm>
            <a:off x="7266290" y="632514"/>
            <a:ext cx="4087510" cy="1984881"/>
            <a:chOff x="2105183" y="3675187"/>
            <a:chExt cx="4087510" cy="198488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DA7894D-95FE-2052-8E6A-C96EBB8683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/>
            <a:srcRect t="7784"/>
            <a:stretch/>
          </p:blipFill>
          <p:spPr>
            <a:xfrm>
              <a:off x="2105183" y="4001294"/>
              <a:ext cx="884969" cy="947196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7E9DC60E-0B3D-1D7E-B3EE-D3217A4F85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35473" y="4367589"/>
              <a:ext cx="1695671" cy="0"/>
            </a:xfrm>
            <a:prstGeom prst="line">
              <a:avLst/>
            </a:prstGeom>
            <a:noFill/>
            <a:ln w="31750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5F2990D-93DD-FDEB-DBBF-C73EBA8EE954}"/>
                </a:ext>
              </a:extLst>
            </p:cNvPr>
            <p:cNvCxnSpPr>
              <a:cxnSpLocks/>
              <a:stCxn id="9" idx="1"/>
            </p:cNvCxnSpPr>
            <p:nvPr/>
          </p:nvCxnSpPr>
          <p:spPr bwMode="auto">
            <a:xfrm flipH="1" flipV="1">
              <a:off x="4831144" y="4390059"/>
              <a:ext cx="24005" cy="812806"/>
            </a:xfrm>
            <a:prstGeom prst="line">
              <a:avLst/>
            </a:prstGeom>
            <a:noFill/>
            <a:ln w="31750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9" name="AutoShape 73">
              <a:extLst>
                <a:ext uri="{FF2B5EF4-FFF2-40B4-BE49-F238E27FC236}">
                  <a16:creationId xmlns:a16="http://schemas.microsoft.com/office/drawing/2014/main" id="{E28C4386-D9B6-0BDF-9B0F-A2D5D152DA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 flipV="1">
              <a:off x="4626548" y="5233419"/>
              <a:ext cx="457203" cy="396095"/>
            </a:xfrm>
            <a:prstGeom prst="flowChartDelay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 w="31750"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6600000"/>
              </a:lightRig>
            </a:scene3d>
            <a:sp3d>
              <a:bevelT w="63500" h="25400"/>
            </a:sp3d>
          </p:spPr>
          <p:txBody>
            <a:bodyPr vert="vert270" wrap="none" anchor="ctr"/>
            <a:lstStyle/>
            <a:p>
              <a:pPr algn="ctr">
                <a:defRPr/>
              </a:pPr>
              <a:r>
                <a:rPr lang="en-US" kern="0" dirty="0">
                  <a:solidFill>
                    <a:prstClr val="white"/>
                  </a:solidFill>
                  <a:latin typeface="Calibri"/>
                </a:rPr>
                <a:t>V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32DAA25-DDC8-EBE0-2ABA-202DBBD8D75A}"/>
                </a:ext>
              </a:extLst>
            </p:cNvPr>
            <p:cNvCxnSpPr>
              <a:cxnSpLocks/>
            </p:cNvCxnSpPr>
            <p:nvPr/>
          </p:nvCxnSpPr>
          <p:spPr>
            <a:xfrm>
              <a:off x="4828844" y="4376260"/>
              <a:ext cx="967747" cy="13798"/>
            </a:xfrm>
            <a:prstGeom prst="line">
              <a:avLst/>
            </a:prstGeom>
            <a:noFill/>
            <a:ln w="31750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1" name="AutoShape 73">
              <a:extLst>
                <a:ext uri="{FF2B5EF4-FFF2-40B4-BE49-F238E27FC236}">
                  <a16:creationId xmlns:a16="http://schemas.microsoft.com/office/drawing/2014/main" id="{66D3498E-BC41-71FF-2919-E93E785FE5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2033" y="4133778"/>
              <a:ext cx="452606" cy="512559"/>
            </a:xfrm>
            <a:prstGeom prst="flowChartDelay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 w="31750"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66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kern="0" dirty="0">
                  <a:solidFill>
                    <a:prstClr val="white"/>
                  </a:solidFill>
                  <a:latin typeface="Calibri"/>
                </a:rPr>
                <a:t>H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4E4EB1B-BFC7-BA51-DC98-68AC892C0006}"/>
                </a:ext>
              </a:extLst>
            </p:cNvPr>
            <p:cNvGrpSpPr/>
            <p:nvPr/>
          </p:nvGrpSpPr>
          <p:grpSpPr>
            <a:xfrm>
              <a:off x="4602543" y="4063995"/>
              <a:ext cx="457200" cy="640080"/>
              <a:chOff x="7239002" y="4325863"/>
              <a:chExt cx="457200" cy="64008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0D48C493-37B0-ADEC-7BC9-D860B1405896}"/>
                  </a:ext>
                </a:extLst>
              </p:cNvPr>
              <p:cNvSpPr/>
              <p:nvPr/>
            </p:nvSpPr>
            <p:spPr bwMode="auto">
              <a:xfrm rot="16200000" flipH="1">
                <a:off x="7239002" y="4421642"/>
                <a:ext cx="457200" cy="457200"/>
              </a:xfrm>
              <a:prstGeom prst="rect">
                <a:avLst/>
              </a:prstGeom>
              <a:gradFill rotWithShape="1">
                <a:gsLst>
                  <a:gs pos="0">
                    <a:srgbClr val="4F81BD">
                      <a:tint val="50000"/>
                      <a:satMod val="300000"/>
                    </a:srgbClr>
                  </a:gs>
                  <a:gs pos="35000">
                    <a:srgbClr val="4F81BD">
                      <a:tint val="37000"/>
                      <a:satMod val="300000"/>
                    </a:srgbClr>
                  </a:gs>
                  <a:gs pos="100000">
                    <a:srgbClr val="4F81BD">
                      <a:tint val="15000"/>
                      <a:satMod val="350000"/>
                    </a:srgbClr>
                  </a:gs>
                </a:gsLst>
                <a:lin ang="16200000" scaled="1"/>
              </a:gradFill>
              <a:ln w="3175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p:spPr>
            <p:txBody>
              <a:bodyPr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en-US" sz="200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4A6F754A-D8E9-9AFD-14DF-7C39E52B2514}"/>
                  </a:ext>
                </a:extLst>
              </p:cNvPr>
              <p:cNvSpPr>
                <a:spLocks noChangeAspect="1" noChangeShapeType="1"/>
              </p:cNvSpPr>
              <p:nvPr/>
            </p:nvSpPr>
            <p:spPr bwMode="auto">
              <a:xfrm rot="2700000" flipH="1">
                <a:off x="7145263" y="4645903"/>
                <a:ext cx="640080" cy="0"/>
              </a:xfrm>
              <a:prstGeom prst="line">
                <a:avLst/>
              </a:prstGeom>
              <a:noFill/>
              <a:ln w="31750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defRPr/>
                </a:pPr>
                <a:endParaRPr lang="en-US" sz="2000" kern="0">
                  <a:solidFill>
                    <a:prstClr val="black"/>
                  </a:solidFill>
                  <a:latin typeface="Calibri"/>
                </a:endParaRPr>
              </a:p>
            </p:txBody>
          </p:sp>
        </p:grp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B32EE52-09F4-88F0-2300-2E124DDE4071}"/>
                </a:ext>
              </a:extLst>
            </p:cNvPr>
            <p:cNvSpPr txBox="1"/>
            <p:nvPr/>
          </p:nvSpPr>
          <p:spPr>
            <a:xfrm>
              <a:off x="5400488" y="3675187"/>
              <a:ext cx="792205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100 %</a:t>
              </a:r>
              <a:endParaRPr lang="he-IL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0442C8B-B776-75FA-9FC4-50C67ED00D4E}"/>
                </a:ext>
              </a:extLst>
            </p:cNvPr>
            <p:cNvSpPr txBox="1"/>
            <p:nvPr/>
          </p:nvSpPr>
          <p:spPr>
            <a:xfrm>
              <a:off x="5144647" y="5220125"/>
              <a:ext cx="545342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0 %</a:t>
              </a:r>
              <a:endParaRPr lang="he-IL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B14D116-287E-BAF9-03D4-818EB1D8EBFB}"/>
                  </a:ext>
                </a:extLst>
              </p:cNvPr>
              <p:cNvSpPr txBox="1"/>
              <p:nvPr/>
            </p:nvSpPr>
            <p:spPr>
              <a:xfrm>
                <a:off x="406120" y="3086899"/>
                <a:ext cx="11013056" cy="222378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62500" lnSpcReduction="20000"/>
              </a:bodyPr>
              <a:lstStyle>
                <a:lvl1pPr indent="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800"/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/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/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5pPr>
                <a:lvl6pPr marL="25146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6pPr>
                <a:lvl7pPr marL="2971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7pPr>
                <a:lvl8pPr marL="3429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8pPr>
                <a:lvl9pPr marL="3886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</a:lvl9pPr>
              </a:lstStyle>
              <a:p>
                <a:pPr marL="457200" indent="-457200"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r>
                  <a:rPr lang="en-US" dirty="0"/>
                  <a:t>We measured the operator Z. If we get that the result of the measurement is one of Z’s eigenvalue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/>
                  <a:t>  we know the state from a single measurement</a:t>
                </a:r>
              </a:p>
              <a:p>
                <a:pPr marL="457200" indent="-457200"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r>
                  <a:rPr lang="en-US" dirty="0"/>
                  <a:t>In fact, an </a:t>
                </a:r>
                <a:r>
                  <a:rPr lang="en-US" b="1" dirty="0"/>
                  <a:t>operator + eigen-values define a basis</a:t>
                </a:r>
              </a:p>
              <a:p>
                <a:pPr marL="457200" indent="-457200">
                  <a:lnSpc>
                    <a:spcPct val="160000"/>
                  </a:lnSpc>
                  <a:buFont typeface="Arial" panose="020B0604020202020204" pitchFamily="34" charset="0"/>
                  <a:buChar char="•"/>
                </a:pPr>
                <a:r>
                  <a:rPr lang="en-US" dirty="0"/>
                  <a:t>We see that an </a:t>
                </a:r>
                <a:r>
                  <a:rPr lang="en-US" b="1" dirty="0"/>
                  <a:t>operator + eigen-value defines a state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B14D116-287E-BAF9-03D4-818EB1D8E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20" y="3086899"/>
                <a:ext cx="11013056" cy="2223788"/>
              </a:xfrm>
              <a:prstGeom prst="rect">
                <a:avLst/>
              </a:prstGeom>
              <a:blipFill>
                <a:blip r:embed="rId3"/>
                <a:stretch>
                  <a:fillRect l="-388" r="-49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2CAD99C-972F-4113-7948-ABE91C3B77F6}"/>
                  </a:ext>
                </a:extLst>
              </p:cNvPr>
              <p:cNvSpPr txBox="1"/>
              <p:nvPr/>
            </p:nvSpPr>
            <p:spPr>
              <a:xfrm>
                <a:off x="7925435" y="4671944"/>
                <a:ext cx="177129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=±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2CAD99C-972F-4113-7948-ABE91C3B77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5435" y="4671944"/>
                <a:ext cx="1771290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1A86828-38B8-1CA4-1B1F-C14FEA51AAA3}"/>
              </a:ext>
            </a:extLst>
          </p:cNvPr>
          <p:cNvCxnSpPr>
            <a:cxnSpLocks/>
            <a:stCxn id="27" idx="3"/>
          </p:cNvCxnSpPr>
          <p:nvPr/>
        </p:nvCxnSpPr>
        <p:spPr>
          <a:xfrm flipV="1">
            <a:off x="9696725" y="4429911"/>
            <a:ext cx="402566" cy="4266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30E2621-66D1-9C1E-12BF-2494DF566310}"/>
              </a:ext>
            </a:extLst>
          </p:cNvPr>
          <p:cNvCxnSpPr>
            <a:cxnSpLocks/>
          </p:cNvCxnSpPr>
          <p:nvPr/>
        </p:nvCxnSpPr>
        <p:spPr>
          <a:xfrm>
            <a:off x="9696725" y="4870731"/>
            <a:ext cx="402566" cy="4266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16210D5-435B-82BF-00C9-B69C1DB54C89}"/>
                  </a:ext>
                </a:extLst>
              </p:cNvPr>
              <p:cNvSpPr txBox="1"/>
              <p:nvPr/>
            </p:nvSpPr>
            <p:spPr>
              <a:xfrm>
                <a:off x="10036030" y="4245245"/>
                <a:ext cx="133421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16210D5-435B-82BF-00C9-B69C1DB54C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6030" y="4245245"/>
                <a:ext cx="1334219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D3599C4-CEAB-6485-15E8-1F83F7267583}"/>
                  </a:ext>
                </a:extLst>
              </p:cNvPr>
              <p:cNvSpPr txBox="1"/>
              <p:nvPr/>
            </p:nvSpPr>
            <p:spPr>
              <a:xfrm>
                <a:off x="10070538" y="5084080"/>
                <a:ext cx="133421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D3599C4-CEAB-6485-15E8-1F83F72675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0538" y="5084080"/>
                <a:ext cx="1334219" cy="369332"/>
              </a:xfrm>
              <a:prstGeom prst="rect">
                <a:avLst/>
              </a:prstGeom>
              <a:blipFill>
                <a:blip r:embed="rId6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B40506DD-4879-52E4-DBB0-B3DFCB9E15B1}"/>
              </a:ext>
            </a:extLst>
          </p:cNvPr>
          <p:cNvSpPr txBox="1"/>
          <p:nvPr/>
        </p:nvSpPr>
        <p:spPr>
          <a:xfrm>
            <a:off x="6581102" y="5700409"/>
            <a:ext cx="137037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Operator</a:t>
            </a:r>
            <a:endParaRPr lang="he-IL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05D88F4-348D-4BCC-747E-5937E2A284C9}"/>
              </a:ext>
            </a:extLst>
          </p:cNvPr>
          <p:cNvSpPr txBox="1"/>
          <p:nvPr/>
        </p:nvSpPr>
        <p:spPr>
          <a:xfrm>
            <a:off x="3809557" y="5700408"/>
            <a:ext cx="87818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State</a:t>
            </a:r>
            <a:endParaRPr lang="he-IL" sz="24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5458BA8E-36DD-E8AA-5A8E-79D274C448AC}"/>
              </a:ext>
            </a:extLst>
          </p:cNvPr>
          <p:cNvCxnSpPr>
            <a:cxnSpLocks/>
          </p:cNvCxnSpPr>
          <p:nvPr/>
        </p:nvCxnSpPr>
        <p:spPr>
          <a:xfrm flipV="1">
            <a:off x="4788635" y="5931242"/>
            <a:ext cx="1736543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688F443-7335-3808-21E7-4D8724A10272}"/>
              </a:ext>
            </a:extLst>
          </p:cNvPr>
          <p:cNvSpPr txBox="1"/>
          <p:nvPr/>
        </p:nvSpPr>
        <p:spPr>
          <a:xfrm>
            <a:off x="4954320" y="5543498"/>
            <a:ext cx="14250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eigenvalue 1</a:t>
            </a:r>
            <a:endParaRPr lang="he-IL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A79C0714-EFB6-5FB3-051B-3EE85E6C01DD}"/>
              </a:ext>
            </a:extLst>
          </p:cNvPr>
          <p:cNvSpPr txBox="1"/>
          <p:nvPr/>
        </p:nvSpPr>
        <p:spPr>
          <a:xfrm>
            <a:off x="184253" y="6286517"/>
            <a:ext cx="1182349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A stabilizer of a state is an operator for which the state is an eigen state with eigenvalue 1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59064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A37E01-6D1D-F260-359E-51C8656BA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C040E-1031-B401-BE52-9AD80B051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single qubit</a:t>
            </a:r>
            <a:endParaRPr lang="he-IL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00EC796-69CA-FBE9-26DA-97EB86EBA70F}"/>
              </a:ext>
            </a:extLst>
          </p:cNvPr>
          <p:cNvGrpSpPr/>
          <p:nvPr/>
        </p:nvGrpSpPr>
        <p:grpSpPr>
          <a:xfrm>
            <a:off x="7266290" y="632514"/>
            <a:ext cx="4087510" cy="1984881"/>
            <a:chOff x="2105183" y="3675187"/>
            <a:chExt cx="4087510" cy="1984881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25B8F77-CD22-B0F0-7EC7-EBE340E6153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/>
            <a:srcRect t="7784"/>
            <a:stretch/>
          </p:blipFill>
          <p:spPr>
            <a:xfrm>
              <a:off x="2105183" y="4001294"/>
              <a:ext cx="884969" cy="947196"/>
            </a:xfrm>
            <a:prstGeom prst="rect">
              <a:avLst/>
            </a:prstGeom>
          </p:spPr>
        </p:pic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84EF0C0-0222-42CB-9287-F8A00805E6D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135473" y="4367589"/>
              <a:ext cx="1695671" cy="0"/>
            </a:xfrm>
            <a:prstGeom prst="line">
              <a:avLst/>
            </a:prstGeom>
            <a:noFill/>
            <a:ln w="31750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89BCBBC-6076-FB6C-D43D-DF2CB3D784BA}"/>
                </a:ext>
              </a:extLst>
            </p:cNvPr>
            <p:cNvCxnSpPr>
              <a:cxnSpLocks/>
              <a:stCxn id="9" idx="1"/>
            </p:cNvCxnSpPr>
            <p:nvPr/>
          </p:nvCxnSpPr>
          <p:spPr bwMode="auto">
            <a:xfrm flipH="1" flipV="1">
              <a:off x="4831144" y="4390059"/>
              <a:ext cx="24005" cy="812806"/>
            </a:xfrm>
            <a:prstGeom prst="line">
              <a:avLst/>
            </a:prstGeom>
            <a:noFill/>
            <a:ln w="31750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9" name="AutoShape 73">
              <a:extLst>
                <a:ext uri="{FF2B5EF4-FFF2-40B4-BE49-F238E27FC236}">
                  <a16:creationId xmlns:a16="http://schemas.microsoft.com/office/drawing/2014/main" id="{C57F3AEE-BA1C-1D36-DD75-B11973DBAC1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 flipV="1">
              <a:off x="4626548" y="5233419"/>
              <a:ext cx="457203" cy="396095"/>
            </a:xfrm>
            <a:prstGeom prst="flowChartDelay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 w="31750"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6600000"/>
              </a:lightRig>
            </a:scene3d>
            <a:sp3d>
              <a:bevelT w="63500" h="25400"/>
            </a:sp3d>
          </p:spPr>
          <p:txBody>
            <a:bodyPr vert="vert270" wrap="none" anchor="ctr"/>
            <a:lstStyle/>
            <a:p>
              <a:pPr algn="ctr">
                <a:defRPr/>
              </a:pPr>
              <a:r>
                <a:rPr lang="en-US" kern="0" dirty="0">
                  <a:solidFill>
                    <a:prstClr val="white"/>
                  </a:solidFill>
                  <a:latin typeface="Calibri"/>
                </a:rPr>
                <a:t>V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3FC9136-B058-CF8D-D71B-1F33A8CAC4EC}"/>
                </a:ext>
              </a:extLst>
            </p:cNvPr>
            <p:cNvCxnSpPr>
              <a:cxnSpLocks/>
            </p:cNvCxnSpPr>
            <p:nvPr/>
          </p:nvCxnSpPr>
          <p:spPr>
            <a:xfrm>
              <a:off x="4828844" y="4376260"/>
              <a:ext cx="967747" cy="13798"/>
            </a:xfrm>
            <a:prstGeom prst="line">
              <a:avLst/>
            </a:prstGeom>
            <a:noFill/>
            <a:ln w="31750" cap="flat" cmpd="sng" algn="ctr">
              <a:solidFill>
                <a:srgbClr val="C0504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11" name="AutoShape 73">
              <a:extLst>
                <a:ext uri="{FF2B5EF4-FFF2-40B4-BE49-F238E27FC236}">
                  <a16:creationId xmlns:a16="http://schemas.microsoft.com/office/drawing/2014/main" id="{D3E900D6-32BC-8037-0688-A56C92C7C8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42033" y="4133778"/>
              <a:ext cx="452606" cy="512559"/>
            </a:xfrm>
            <a:prstGeom prst="flowChartDelay">
              <a:avLst/>
            </a:prstGeom>
            <a:gradFill rotWithShape="1">
              <a:gsLst>
                <a:gs pos="0">
                  <a:srgbClr val="F79646">
                    <a:shade val="51000"/>
                    <a:satMod val="130000"/>
                  </a:srgbClr>
                </a:gs>
                <a:gs pos="80000">
                  <a:srgbClr val="F79646">
                    <a:shade val="93000"/>
                    <a:satMod val="130000"/>
                  </a:srgbClr>
                </a:gs>
                <a:gs pos="100000">
                  <a:srgbClr val="F79646">
                    <a:shade val="94000"/>
                    <a:satMod val="135000"/>
                  </a:srgbClr>
                </a:gs>
              </a:gsLst>
              <a:lin ang="16200000" scaled="0"/>
            </a:gradFill>
            <a:ln w="31750">
              <a:noFill/>
              <a:headEnd/>
              <a:tailE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6600000"/>
              </a:lightRig>
            </a:scene3d>
            <a:sp3d>
              <a:bevelT w="63500" h="25400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kern="0" dirty="0">
                  <a:solidFill>
                    <a:prstClr val="white"/>
                  </a:solidFill>
                  <a:latin typeface="Calibri"/>
                </a:rPr>
                <a:t>H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25B03B0-1155-53F3-0143-6854359B8CDC}"/>
                </a:ext>
              </a:extLst>
            </p:cNvPr>
            <p:cNvSpPr/>
            <p:nvPr/>
          </p:nvSpPr>
          <p:spPr bwMode="auto">
            <a:xfrm rot="16200000" flipH="1">
              <a:off x="4602543" y="4159774"/>
              <a:ext cx="457200" cy="457200"/>
            </a:xfrm>
            <a:prstGeom prst="rect">
              <a:avLst/>
            </a:prstGeom>
            <a:gradFill rotWithShape="1">
              <a:gsLst>
                <a:gs pos="0">
                  <a:srgbClr val="4F81BD">
                    <a:tint val="50000"/>
                    <a:satMod val="300000"/>
                  </a:srgbClr>
                </a:gs>
                <a:gs pos="35000">
                  <a:srgbClr val="4F81BD">
                    <a:tint val="37000"/>
                    <a:satMod val="300000"/>
                  </a:srgbClr>
                </a:gs>
                <a:gs pos="100000">
                  <a:srgbClr val="4F81BD">
                    <a:tint val="15000"/>
                    <a:satMod val="350000"/>
                  </a:srgbClr>
                </a:gs>
              </a:gsLst>
              <a:lin ang="16200000" scaled="1"/>
            </a:gradFill>
            <a:ln w="31750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2000" kern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F5A7900-6EFA-4AFD-D531-2C95037E9A55}"/>
                </a:ext>
              </a:extLst>
            </p:cNvPr>
            <p:cNvSpPr txBox="1"/>
            <p:nvPr/>
          </p:nvSpPr>
          <p:spPr>
            <a:xfrm>
              <a:off x="5400488" y="3675187"/>
              <a:ext cx="792205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100 %</a:t>
              </a:r>
              <a:endParaRPr lang="he-IL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77652A5-753A-13B8-63A1-3319BEC3CEA2}"/>
                </a:ext>
              </a:extLst>
            </p:cNvPr>
            <p:cNvSpPr txBox="1"/>
            <p:nvPr/>
          </p:nvSpPr>
          <p:spPr>
            <a:xfrm>
              <a:off x="5144647" y="5220125"/>
              <a:ext cx="545342" cy="369332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dirty="0"/>
                <a:t>0 %</a:t>
              </a:r>
              <a:endParaRPr lang="he-IL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E2BD7CB-8B99-E768-AD90-36AE7AA10236}"/>
                  </a:ext>
                </a:extLst>
              </p:cNvPr>
              <p:cNvSpPr txBox="1"/>
              <p:nvPr/>
            </p:nvSpPr>
            <p:spPr>
              <a:xfrm>
                <a:off x="4181918" y="2972383"/>
                <a:ext cx="177129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=±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E2BD7CB-8B99-E768-AD90-36AE7AA10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18" y="2972383"/>
                <a:ext cx="1771290" cy="369332"/>
              </a:xfrm>
              <a:prstGeom prst="rect">
                <a:avLst/>
              </a:prstGeom>
              <a:blipFill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EA344E3-22AD-12A4-6A0A-E486121B86DF}"/>
              </a:ext>
            </a:extLst>
          </p:cNvPr>
          <p:cNvCxnSpPr>
            <a:cxnSpLocks/>
            <a:stCxn id="27" idx="3"/>
          </p:cNvCxnSpPr>
          <p:nvPr/>
        </p:nvCxnSpPr>
        <p:spPr>
          <a:xfrm flipV="1">
            <a:off x="5953208" y="2730350"/>
            <a:ext cx="402566" cy="4266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F4DB12E-F75D-A549-BB99-80C1890A7A47}"/>
              </a:ext>
            </a:extLst>
          </p:cNvPr>
          <p:cNvCxnSpPr>
            <a:cxnSpLocks/>
          </p:cNvCxnSpPr>
          <p:nvPr/>
        </p:nvCxnSpPr>
        <p:spPr>
          <a:xfrm>
            <a:off x="5953208" y="3171170"/>
            <a:ext cx="402566" cy="42669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0AC29D0-55AA-094B-E162-A236B5E1033D}"/>
                  </a:ext>
                </a:extLst>
              </p:cNvPr>
              <p:cNvSpPr txBox="1"/>
              <p:nvPr/>
            </p:nvSpPr>
            <p:spPr>
              <a:xfrm>
                <a:off x="6292513" y="2545684"/>
                <a:ext cx="133421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0AC29D0-55AA-094B-E162-A236B5E103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513" y="2545684"/>
                <a:ext cx="1334219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6ADDEDA-B456-ACAF-6299-A9358682B069}"/>
                  </a:ext>
                </a:extLst>
              </p:cNvPr>
              <p:cNvSpPr txBox="1"/>
              <p:nvPr/>
            </p:nvSpPr>
            <p:spPr>
              <a:xfrm>
                <a:off x="6327021" y="3384519"/>
                <a:ext cx="1334219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6ADDEDA-B456-ACAF-6299-A9358682B0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21" y="3384519"/>
                <a:ext cx="1334219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29DC285B-22D1-3CD1-D078-724FA5833D40}"/>
              </a:ext>
            </a:extLst>
          </p:cNvPr>
          <p:cNvSpPr txBox="1"/>
          <p:nvPr/>
        </p:nvSpPr>
        <p:spPr>
          <a:xfrm>
            <a:off x="6514368" y="4353622"/>
            <a:ext cx="137037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Operator</a:t>
            </a:r>
            <a:endParaRPr lang="he-IL" sz="24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0FF11CC-3AF8-98DA-6810-23F1E732D6DD}"/>
              </a:ext>
            </a:extLst>
          </p:cNvPr>
          <p:cNvSpPr txBox="1"/>
          <p:nvPr/>
        </p:nvSpPr>
        <p:spPr>
          <a:xfrm>
            <a:off x="3742823" y="4353621"/>
            <a:ext cx="102726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States</a:t>
            </a:r>
            <a:endParaRPr lang="he-IL" sz="24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4707B7E-C195-29AB-BA5C-63C5BB48312C}"/>
              </a:ext>
            </a:extLst>
          </p:cNvPr>
          <p:cNvCxnSpPr>
            <a:cxnSpLocks/>
          </p:cNvCxnSpPr>
          <p:nvPr/>
        </p:nvCxnSpPr>
        <p:spPr>
          <a:xfrm flipV="1">
            <a:off x="4721901" y="4584455"/>
            <a:ext cx="1736543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A0AB0AFF-63E6-6CFA-354A-F6062CD650FC}"/>
              </a:ext>
            </a:extLst>
          </p:cNvPr>
          <p:cNvSpPr txBox="1"/>
          <p:nvPr/>
        </p:nvSpPr>
        <p:spPr>
          <a:xfrm>
            <a:off x="4887586" y="4196711"/>
            <a:ext cx="1367297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eigenvalues</a:t>
            </a:r>
            <a:endParaRPr lang="he-IL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8C4706F-64D7-0C5E-CD5E-397553AC6B5C}"/>
              </a:ext>
            </a:extLst>
          </p:cNvPr>
          <p:cNvSpPr txBox="1"/>
          <p:nvPr/>
        </p:nvSpPr>
        <p:spPr>
          <a:xfrm>
            <a:off x="184253" y="5778499"/>
            <a:ext cx="1182349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A stabilizer of a state is an operator for which the state is an eigen state with eigenvalue 1</a:t>
            </a: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99EDBE-1F3E-7114-8709-09445A666053}"/>
              </a:ext>
            </a:extLst>
          </p:cNvPr>
          <p:cNvSpPr txBox="1"/>
          <p:nvPr/>
        </p:nvSpPr>
        <p:spPr>
          <a:xfrm>
            <a:off x="6514368" y="4994864"/>
            <a:ext cx="141628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Stabilizer</a:t>
            </a:r>
            <a:endParaRPr lang="he-IL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66DD9D-6687-4A06-A9F6-22A8337B0B91}"/>
              </a:ext>
            </a:extLst>
          </p:cNvPr>
          <p:cNvSpPr txBox="1"/>
          <p:nvPr/>
        </p:nvSpPr>
        <p:spPr>
          <a:xfrm>
            <a:off x="3742823" y="4994863"/>
            <a:ext cx="878189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State</a:t>
            </a:r>
            <a:endParaRPr lang="he-IL" sz="2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A9D566-4655-1429-2332-C23C694F809E}"/>
              </a:ext>
            </a:extLst>
          </p:cNvPr>
          <p:cNvCxnSpPr>
            <a:cxnSpLocks/>
          </p:cNvCxnSpPr>
          <p:nvPr/>
        </p:nvCxnSpPr>
        <p:spPr>
          <a:xfrm flipV="1">
            <a:off x="4721901" y="5225697"/>
            <a:ext cx="1736543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DA5CEA2-EBFD-A663-2C93-9B9E3686801E}"/>
              </a:ext>
            </a:extLst>
          </p:cNvPr>
          <p:cNvSpPr txBox="1"/>
          <p:nvPr/>
        </p:nvSpPr>
        <p:spPr>
          <a:xfrm>
            <a:off x="4887586" y="4837953"/>
            <a:ext cx="14250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eigenvalue 1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F2A67E-32EB-E1F8-569D-1498588BDEC5}"/>
                  </a:ext>
                </a:extLst>
              </p:cNvPr>
              <p:cNvSpPr txBox="1"/>
              <p:nvPr/>
            </p:nvSpPr>
            <p:spPr>
              <a:xfrm>
                <a:off x="9754379" y="1155431"/>
                <a:ext cx="46647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6F2A67E-32EB-E1F8-569D-1498588BD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4379" y="1155431"/>
                <a:ext cx="466471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7188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723089DE-CE6E-DE88-BFC2-961137DFC3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09D81-9605-9145-AE16-C56C43BFA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single qubit - </a:t>
            </a:r>
            <a:r>
              <a:rPr lang="en-US" sz="3200" dirty="0"/>
              <a:t>transformation</a:t>
            </a:r>
            <a:endParaRPr lang="he-I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7C89AFD-3702-B411-F230-34B4819A402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7784"/>
          <a:stretch/>
        </p:blipFill>
        <p:spPr>
          <a:xfrm>
            <a:off x="7337652" y="596815"/>
            <a:ext cx="884969" cy="947196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484219F-168C-C8DE-D049-485A32E85EE2}"/>
              </a:ext>
            </a:extLst>
          </p:cNvPr>
          <p:cNvCxnSpPr>
            <a:cxnSpLocks/>
          </p:cNvCxnSpPr>
          <p:nvPr/>
        </p:nvCxnSpPr>
        <p:spPr>
          <a:xfrm flipH="1">
            <a:off x="8367942" y="963110"/>
            <a:ext cx="1695671" cy="0"/>
          </a:xfrm>
          <a:prstGeom prst="line">
            <a:avLst/>
          </a:prstGeom>
          <a:noFill/>
          <a:ln w="31750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EF50268-C191-444E-DFB2-47F98671DC2D}"/>
              </a:ext>
            </a:extLst>
          </p:cNvPr>
          <p:cNvCxnSpPr>
            <a:cxnSpLocks/>
            <a:stCxn id="9" idx="1"/>
          </p:cNvCxnSpPr>
          <p:nvPr/>
        </p:nvCxnSpPr>
        <p:spPr bwMode="auto">
          <a:xfrm flipH="1" flipV="1">
            <a:off x="10063613" y="985580"/>
            <a:ext cx="24005" cy="812806"/>
          </a:xfrm>
          <a:prstGeom prst="line">
            <a:avLst/>
          </a:prstGeom>
          <a:noFill/>
          <a:ln w="31750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9" name="AutoShape 73">
            <a:extLst>
              <a:ext uri="{FF2B5EF4-FFF2-40B4-BE49-F238E27FC236}">
                <a16:creationId xmlns:a16="http://schemas.microsoft.com/office/drawing/2014/main" id="{36E1EF30-5AE5-29A4-17F7-CE695264F1E3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9859017" y="1828940"/>
            <a:ext cx="457203" cy="396095"/>
          </a:xfrm>
          <a:prstGeom prst="flowChartDelay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31750"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600000"/>
            </a:lightRig>
          </a:scene3d>
          <a:sp3d>
            <a:bevelT w="63500" h="25400"/>
          </a:sp3d>
        </p:spPr>
        <p:txBody>
          <a:bodyPr vert="vert270" wrap="none" anchor="ctr"/>
          <a:lstStyle/>
          <a:p>
            <a:pPr algn="ctr"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V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240784E-B19E-79BA-00F4-54200ED1EB22}"/>
              </a:ext>
            </a:extLst>
          </p:cNvPr>
          <p:cNvCxnSpPr>
            <a:cxnSpLocks/>
          </p:cNvCxnSpPr>
          <p:nvPr/>
        </p:nvCxnSpPr>
        <p:spPr>
          <a:xfrm>
            <a:off x="10061313" y="971781"/>
            <a:ext cx="967747" cy="13798"/>
          </a:xfrm>
          <a:prstGeom prst="line">
            <a:avLst/>
          </a:prstGeom>
          <a:noFill/>
          <a:ln w="31750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1" name="AutoShape 73">
            <a:extLst>
              <a:ext uri="{FF2B5EF4-FFF2-40B4-BE49-F238E27FC236}">
                <a16:creationId xmlns:a16="http://schemas.microsoft.com/office/drawing/2014/main" id="{79D32F23-9996-EF3A-0C2C-A7AF5AA77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4502" y="729299"/>
            <a:ext cx="452606" cy="512559"/>
          </a:xfrm>
          <a:prstGeom prst="flowChartDelay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31750"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600000"/>
            </a:lightRig>
          </a:scene3d>
          <a:sp3d>
            <a:bevelT w="63500" h="254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12DC7F9-D6CA-73E0-8AEE-16ACF512FF67}"/>
              </a:ext>
            </a:extLst>
          </p:cNvPr>
          <p:cNvSpPr/>
          <p:nvPr/>
        </p:nvSpPr>
        <p:spPr bwMode="auto">
          <a:xfrm rot="16200000" flipH="1">
            <a:off x="9835012" y="755295"/>
            <a:ext cx="457200" cy="457200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317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2000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FA9737-60F9-7FB6-3843-05DDF0678914}"/>
              </a:ext>
            </a:extLst>
          </p:cNvPr>
          <p:cNvSpPr txBox="1"/>
          <p:nvPr/>
        </p:nvSpPr>
        <p:spPr>
          <a:xfrm>
            <a:off x="10632957" y="270708"/>
            <a:ext cx="7922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100 %</a:t>
            </a:r>
            <a:endParaRPr lang="he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987305-AD33-90B5-F911-1FA65D787CBD}"/>
              </a:ext>
            </a:extLst>
          </p:cNvPr>
          <p:cNvSpPr txBox="1"/>
          <p:nvPr/>
        </p:nvSpPr>
        <p:spPr>
          <a:xfrm>
            <a:off x="10377116" y="1815646"/>
            <a:ext cx="54534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0 %</a:t>
            </a:r>
            <a:endParaRPr lang="he-IL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0395AAA-F56D-4AB9-A4BA-E10A02CAA5C8}"/>
              </a:ext>
            </a:extLst>
          </p:cNvPr>
          <p:cNvGrpSpPr/>
          <p:nvPr/>
        </p:nvGrpSpPr>
        <p:grpSpPr>
          <a:xfrm>
            <a:off x="8307042" y="211844"/>
            <a:ext cx="902683" cy="1450683"/>
            <a:chOff x="6766677" y="396697"/>
            <a:chExt cx="902683" cy="145068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3152B40-9902-DFEE-EC8F-FD2297D8342E}"/>
                </a:ext>
              </a:extLst>
            </p:cNvPr>
            <p:cNvSpPr/>
            <p:nvPr/>
          </p:nvSpPr>
          <p:spPr>
            <a:xfrm>
              <a:off x="7007505" y="938106"/>
              <a:ext cx="57510" cy="39796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51E24E0-93A9-B49D-CDDE-CC80CF28B2F2}"/>
                </a:ext>
              </a:extLst>
            </p:cNvPr>
            <p:cNvSpPr/>
            <p:nvPr/>
          </p:nvSpPr>
          <p:spPr>
            <a:xfrm>
              <a:off x="7181581" y="938105"/>
              <a:ext cx="57510" cy="397965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F64D0604-F606-CB33-AB2E-5DE70753CC96}"/>
                    </a:ext>
                  </a:extLst>
                </p:cNvPr>
                <p:cNvSpPr txBox="1"/>
                <p:nvPr/>
              </p:nvSpPr>
              <p:spPr>
                <a:xfrm>
                  <a:off x="7061636" y="1336070"/>
                  <a:ext cx="312906" cy="441788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e-IL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he-IL" sz="1200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F64D0604-F606-CB33-AB2E-5DE70753CC9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61636" y="1336070"/>
                  <a:ext cx="312906" cy="441788"/>
                </a:xfrm>
                <a:prstGeom prst="rect">
                  <a:avLst/>
                </a:prstGeom>
                <a:blipFill>
                  <a:blip r:embed="rId3"/>
                  <a:stretch>
                    <a:fillRect b="-1389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8CD41741-AF46-AB42-502F-B49306687B21}"/>
                    </a:ext>
                  </a:extLst>
                </p:cNvPr>
                <p:cNvSpPr txBox="1"/>
                <p:nvPr/>
              </p:nvSpPr>
              <p:spPr>
                <a:xfrm>
                  <a:off x="6894827" y="1336070"/>
                  <a:ext cx="312906" cy="441788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e-IL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he-IL" sz="1200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8CD41741-AF46-AB42-502F-B49306687B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4827" y="1336070"/>
                  <a:ext cx="312906" cy="441788"/>
                </a:xfrm>
                <a:prstGeom prst="rect">
                  <a:avLst/>
                </a:prstGeom>
                <a:blipFill>
                  <a:blip r:embed="rId4"/>
                  <a:stretch>
                    <a:fillRect b="-1389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710AA39-61C6-56E0-C7F2-E40F4C824094}"/>
                </a:ext>
              </a:extLst>
            </p:cNvPr>
            <p:cNvSpPr/>
            <p:nvPr/>
          </p:nvSpPr>
          <p:spPr>
            <a:xfrm>
              <a:off x="6935637" y="781668"/>
              <a:ext cx="417417" cy="1065712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7F7CF11-99BC-3A84-2518-AF2815A2600D}"/>
                    </a:ext>
                  </a:extLst>
                </p:cNvPr>
                <p:cNvSpPr txBox="1"/>
                <p:nvPr/>
              </p:nvSpPr>
              <p:spPr>
                <a:xfrm>
                  <a:off x="6766677" y="396697"/>
                  <a:ext cx="902683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57F7CF11-99BC-3A84-2518-AF2815A260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6677" y="396697"/>
                  <a:ext cx="902683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129F92A-7570-4146-D5CD-99A4B2297B57}"/>
              </a:ext>
            </a:extLst>
          </p:cNvPr>
          <p:cNvGrpSpPr/>
          <p:nvPr/>
        </p:nvGrpSpPr>
        <p:grpSpPr>
          <a:xfrm>
            <a:off x="7336376" y="2791964"/>
            <a:ext cx="3751583" cy="3368956"/>
            <a:chOff x="7336376" y="2791964"/>
            <a:chExt cx="3751583" cy="33689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36626F5-EFE6-4F74-F329-0D19B5FBBDCF}"/>
                    </a:ext>
                  </a:extLst>
                </p:cNvPr>
                <p:cNvSpPr txBox="1"/>
                <p:nvPr/>
              </p:nvSpPr>
              <p:spPr>
                <a:xfrm>
                  <a:off x="8009864" y="2791964"/>
                  <a:ext cx="267022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636626F5-EFE6-4F74-F329-0D19B5FBBDC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09864" y="2791964"/>
                  <a:ext cx="2670223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38B397B-1F01-21F2-5CCE-09AE6030E5D7}"/>
                    </a:ext>
                  </a:extLst>
                </p:cNvPr>
                <p:cNvSpPr txBox="1"/>
                <p:nvPr/>
              </p:nvSpPr>
              <p:spPr>
                <a:xfrm>
                  <a:off x="7937234" y="3217202"/>
                  <a:ext cx="267022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38B397B-1F01-21F2-5CCE-09AE6030E5D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7234" y="3217202"/>
                  <a:ext cx="2670223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603CB188-17DC-931B-831B-E25C3FA8ADE2}"/>
                    </a:ext>
                  </a:extLst>
                </p:cNvPr>
                <p:cNvSpPr txBox="1"/>
                <p:nvPr/>
              </p:nvSpPr>
              <p:spPr>
                <a:xfrm>
                  <a:off x="7368287" y="3694332"/>
                  <a:ext cx="3202166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603CB188-17DC-931B-831B-E25C3FA8AD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8287" y="3694332"/>
                  <a:ext cx="3202166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F99D579E-1642-C3CA-C2DE-1C276A821C68}"/>
                    </a:ext>
                  </a:extLst>
                </p:cNvPr>
                <p:cNvSpPr txBox="1"/>
                <p:nvPr/>
              </p:nvSpPr>
              <p:spPr>
                <a:xfrm>
                  <a:off x="7336376" y="4097416"/>
                  <a:ext cx="3202166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sSup>
                              <m:sSup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F99D579E-1642-C3CA-C2DE-1C276A821C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6376" y="4097416"/>
                  <a:ext cx="3202166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D34BD4C7-F377-B15D-0D5B-841733A7FA51}"/>
                    </a:ext>
                  </a:extLst>
                </p:cNvPr>
                <p:cNvSpPr txBox="1"/>
                <p:nvPr/>
              </p:nvSpPr>
              <p:spPr>
                <a:xfrm>
                  <a:off x="9368510" y="4964593"/>
                  <a:ext cx="161197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</m:oMath>
                  </a14:m>
                  <a:r>
                    <a:rPr lang="en-US" dirty="0"/>
                    <a:t>=</a:t>
                  </a:r>
                  <a:r>
                    <a:rPr lang="en-US" b="0" dirty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D34BD4C7-F377-B15D-0D5B-841733A7FA5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68510" y="4964593"/>
                  <a:ext cx="1611972" cy="369332"/>
                </a:xfrm>
                <a:prstGeom prst="rect">
                  <a:avLst/>
                </a:prstGeom>
                <a:blipFill>
                  <a:blip r:embed="rId10"/>
                  <a:stretch>
                    <a:fillRect t="-6557" b="-2623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1F8198C0-C9F0-1CA9-4436-DA1C86A455BB}"/>
                    </a:ext>
                  </a:extLst>
                </p:cNvPr>
                <p:cNvSpPr txBox="1"/>
                <p:nvPr/>
              </p:nvSpPr>
              <p:spPr>
                <a:xfrm>
                  <a:off x="7336376" y="4503840"/>
                  <a:ext cx="3202166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sSup>
                              <m:sSup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1F8198C0-C9F0-1CA9-4436-DA1C86A455B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6376" y="4503840"/>
                  <a:ext cx="3202166" cy="369332"/>
                </a:xfrm>
                <a:prstGeom prst="rect">
                  <a:avLst/>
                </a:prstGeom>
                <a:blipFill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ECFB689A-7854-B09D-C007-F917C24B698C}"/>
                </a:ext>
              </a:extLst>
            </p:cNvPr>
            <p:cNvCxnSpPr/>
            <p:nvPr/>
          </p:nvCxnSpPr>
          <p:spPr>
            <a:xfrm>
              <a:off x="9163185" y="5032965"/>
              <a:ext cx="0" cy="603849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C194498-D6C7-E7ED-9CCD-39541A99246A}"/>
                    </a:ext>
                  </a:extLst>
                </p:cNvPr>
                <p:cNvSpPr txBox="1"/>
                <p:nvPr/>
              </p:nvSpPr>
              <p:spPr>
                <a:xfrm>
                  <a:off x="9135987" y="5288017"/>
                  <a:ext cx="195197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C194498-D6C7-E7ED-9CCD-39541A9924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35987" y="5288017"/>
                  <a:ext cx="1951972" cy="369332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25F65938-D357-634F-86FC-816EB827A431}"/>
                    </a:ext>
                  </a:extLst>
                </p:cNvPr>
                <p:cNvSpPr txBox="1"/>
                <p:nvPr/>
              </p:nvSpPr>
              <p:spPr>
                <a:xfrm>
                  <a:off x="8082993" y="5791588"/>
                  <a:ext cx="210598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25F65938-D357-634F-86FC-816EB827A43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2993" y="5791588"/>
                  <a:ext cx="2105988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760E513-19FA-0C4F-51C7-35E0C9ED000E}"/>
              </a:ext>
            </a:extLst>
          </p:cNvPr>
          <p:cNvGrpSpPr/>
          <p:nvPr/>
        </p:nvGrpSpPr>
        <p:grpSpPr>
          <a:xfrm>
            <a:off x="9163852" y="215380"/>
            <a:ext cx="1194072" cy="1438025"/>
            <a:chOff x="6894827" y="409355"/>
            <a:chExt cx="1194072" cy="1438025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9DEC9D7-BE99-5DE1-C1F2-9C477FC084FB}"/>
                </a:ext>
              </a:extLst>
            </p:cNvPr>
            <p:cNvSpPr/>
            <p:nvPr/>
          </p:nvSpPr>
          <p:spPr>
            <a:xfrm>
              <a:off x="7007505" y="938106"/>
              <a:ext cx="57510" cy="39796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6DDADA8-BFBB-7405-B4FF-98334BC425CD}"/>
                </a:ext>
              </a:extLst>
            </p:cNvPr>
            <p:cNvSpPr/>
            <p:nvPr/>
          </p:nvSpPr>
          <p:spPr>
            <a:xfrm>
              <a:off x="7181581" y="938105"/>
              <a:ext cx="57510" cy="397965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6F3CDDA9-8FEB-ABF2-B1E6-5A80D14D76A2}"/>
                    </a:ext>
                  </a:extLst>
                </p:cNvPr>
                <p:cNvSpPr txBox="1"/>
                <p:nvPr/>
              </p:nvSpPr>
              <p:spPr>
                <a:xfrm>
                  <a:off x="7061636" y="1336070"/>
                  <a:ext cx="312906" cy="441788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e-IL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he-IL" sz="1200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6F3CDDA9-8FEB-ABF2-B1E6-5A80D14D76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61636" y="1336070"/>
                  <a:ext cx="312906" cy="441788"/>
                </a:xfrm>
                <a:prstGeom prst="rect">
                  <a:avLst/>
                </a:prstGeom>
                <a:blipFill>
                  <a:blip r:embed="rId14"/>
                  <a:stretch>
                    <a:fillRect b="-137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22EFDFC1-1139-B785-483D-B2A4693B1E4A}"/>
                    </a:ext>
                  </a:extLst>
                </p:cNvPr>
                <p:cNvSpPr txBox="1"/>
                <p:nvPr/>
              </p:nvSpPr>
              <p:spPr>
                <a:xfrm>
                  <a:off x="6894827" y="1336070"/>
                  <a:ext cx="312906" cy="441788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e-IL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he-IL" sz="1200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22EFDFC1-1139-B785-483D-B2A4693B1E4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4827" y="1336070"/>
                  <a:ext cx="312906" cy="441788"/>
                </a:xfrm>
                <a:prstGeom prst="rect">
                  <a:avLst/>
                </a:prstGeom>
                <a:blipFill>
                  <a:blip r:embed="rId15"/>
                  <a:stretch>
                    <a:fillRect b="-137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AE6AAAA9-FDDA-CA52-FE6F-51AFE631B444}"/>
                </a:ext>
              </a:extLst>
            </p:cNvPr>
            <p:cNvSpPr/>
            <p:nvPr/>
          </p:nvSpPr>
          <p:spPr>
            <a:xfrm>
              <a:off x="6935637" y="781668"/>
              <a:ext cx="417417" cy="1065712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793FD67A-2708-824C-DD8B-EE7035A2E8E2}"/>
                    </a:ext>
                  </a:extLst>
                </p:cNvPr>
                <p:cNvSpPr txBox="1"/>
                <p:nvPr/>
              </p:nvSpPr>
              <p:spPr>
                <a:xfrm>
                  <a:off x="7144345" y="409355"/>
                  <a:ext cx="944554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𝑆𝑈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793FD67A-2708-824C-DD8B-EE7035A2E8E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4345" y="409355"/>
                  <a:ext cx="944554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092F4576-6784-F5AB-5735-94429AB1D6E3}"/>
              </a:ext>
            </a:extLst>
          </p:cNvPr>
          <p:cNvSpPr txBox="1"/>
          <p:nvPr/>
        </p:nvSpPr>
        <p:spPr>
          <a:xfrm>
            <a:off x="264794" y="2184978"/>
            <a:ext cx="7289739" cy="41663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 stabilizer of a state is an operator for which  the eigen-value of this state is 1</a:t>
            </a:r>
          </a:p>
          <a:p>
            <a:pPr marL="457200" indent="-4572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 single qubit </a:t>
            </a:r>
            <a:r>
              <a:rPr lang="en-US" sz="2400" b="1" dirty="0"/>
              <a:t>stabilizer defines a state</a:t>
            </a:r>
            <a:r>
              <a:rPr lang="en-US" sz="2400" dirty="0"/>
              <a:t> assuming eigen value 1</a:t>
            </a:r>
            <a:endParaRPr lang="en-US" sz="2400" b="1" dirty="0"/>
          </a:p>
          <a:p>
            <a:pPr marL="457200" indent="-4572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 </a:t>
            </a:r>
            <a:r>
              <a:rPr lang="en-US" sz="2400" b="1" dirty="0"/>
              <a:t>stabilizer + eigen-values define a basis</a:t>
            </a:r>
          </a:p>
          <a:p>
            <a:pPr marL="457200" indent="-457200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We know how to transform stabilizers when states are transformed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1F41AA2-592C-87D3-0A98-0D8085C37732}"/>
              </a:ext>
            </a:extLst>
          </p:cNvPr>
          <p:cNvSpPr/>
          <p:nvPr/>
        </p:nvSpPr>
        <p:spPr>
          <a:xfrm>
            <a:off x="9275136" y="4873172"/>
            <a:ext cx="1951972" cy="84273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37870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48" grpId="0"/>
      <p:bldP spid="5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A0ED7D-E04A-C87C-498B-5F68021FDD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32B71-C841-856E-5CB2-F8B0CBBEE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single qubit - </a:t>
            </a:r>
            <a:r>
              <a:rPr lang="en-US" sz="3200" dirty="0"/>
              <a:t>transformation</a:t>
            </a:r>
            <a:endParaRPr lang="he-IL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AE5084-F75E-24D5-E46E-F0D3F1F7579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7784"/>
          <a:stretch/>
        </p:blipFill>
        <p:spPr>
          <a:xfrm>
            <a:off x="7337652" y="596815"/>
            <a:ext cx="884969" cy="947196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C25E17D-BA23-4671-02D3-5D9796F7CF59}"/>
              </a:ext>
            </a:extLst>
          </p:cNvPr>
          <p:cNvCxnSpPr>
            <a:cxnSpLocks/>
          </p:cNvCxnSpPr>
          <p:nvPr/>
        </p:nvCxnSpPr>
        <p:spPr>
          <a:xfrm flipH="1">
            <a:off x="8367942" y="963110"/>
            <a:ext cx="1695671" cy="0"/>
          </a:xfrm>
          <a:prstGeom prst="line">
            <a:avLst/>
          </a:prstGeom>
          <a:noFill/>
          <a:ln w="31750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51457F-6DE8-A6BD-EDDF-C7888163A7BA}"/>
              </a:ext>
            </a:extLst>
          </p:cNvPr>
          <p:cNvCxnSpPr>
            <a:cxnSpLocks/>
            <a:stCxn id="9" idx="1"/>
          </p:cNvCxnSpPr>
          <p:nvPr/>
        </p:nvCxnSpPr>
        <p:spPr bwMode="auto">
          <a:xfrm flipH="1" flipV="1">
            <a:off x="10063613" y="985580"/>
            <a:ext cx="24005" cy="812806"/>
          </a:xfrm>
          <a:prstGeom prst="line">
            <a:avLst/>
          </a:prstGeom>
          <a:noFill/>
          <a:ln w="31750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9" name="AutoShape 73">
            <a:extLst>
              <a:ext uri="{FF2B5EF4-FFF2-40B4-BE49-F238E27FC236}">
                <a16:creationId xmlns:a16="http://schemas.microsoft.com/office/drawing/2014/main" id="{1C713086-D71A-F42A-AF97-84E6E7D7A173}"/>
              </a:ext>
            </a:extLst>
          </p:cNvPr>
          <p:cNvSpPr>
            <a:spLocks noChangeArrowheads="1"/>
          </p:cNvSpPr>
          <p:nvPr/>
        </p:nvSpPr>
        <p:spPr bwMode="auto">
          <a:xfrm rot="16200000" flipH="1" flipV="1">
            <a:off x="9859017" y="1828940"/>
            <a:ext cx="457203" cy="396095"/>
          </a:xfrm>
          <a:prstGeom prst="flowChartDelay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31750"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600000"/>
            </a:lightRig>
          </a:scene3d>
          <a:sp3d>
            <a:bevelT w="63500" h="25400"/>
          </a:sp3d>
        </p:spPr>
        <p:txBody>
          <a:bodyPr vert="vert270" wrap="none" anchor="ctr"/>
          <a:lstStyle/>
          <a:p>
            <a:pPr algn="ctr"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V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C88ED4C-3028-74E5-B03B-7206EE603D99}"/>
              </a:ext>
            </a:extLst>
          </p:cNvPr>
          <p:cNvCxnSpPr>
            <a:cxnSpLocks/>
          </p:cNvCxnSpPr>
          <p:nvPr/>
        </p:nvCxnSpPr>
        <p:spPr>
          <a:xfrm>
            <a:off x="10061313" y="971781"/>
            <a:ext cx="967747" cy="13798"/>
          </a:xfrm>
          <a:prstGeom prst="line">
            <a:avLst/>
          </a:prstGeom>
          <a:noFill/>
          <a:ln w="31750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1" name="AutoShape 73">
            <a:extLst>
              <a:ext uri="{FF2B5EF4-FFF2-40B4-BE49-F238E27FC236}">
                <a16:creationId xmlns:a16="http://schemas.microsoft.com/office/drawing/2014/main" id="{6669664F-FEA4-2915-E338-4283E4EC3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4502" y="729299"/>
            <a:ext cx="452606" cy="512559"/>
          </a:xfrm>
          <a:prstGeom prst="flowChartDelay">
            <a:avLst/>
          </a:prstGeom>
          <a:gradFill rotWithShape="1">
            <a:gsLst>
              <a:gs pos="0">
                <a:srgbClr val="F79646">
                  <a:shade val="51000"/>
                  <a:satMod val="130000"/>
                </a:srgbClr>
              </a:gs>
              <a:gs pos="80000">
                <a:srgbClr val="F79646">
                  <a:shade val="93000"/>
                  <a:satMod val="130000"/>
                </a:srgbClr>
              </a:gs>
              <a:gs pos="100000">
                <a:srgbClr val="F79646">
                  <a:shade val="94000"/>
                  <a:satMod val="135000"/>
                </a:srgbClr>
              </a:gs>
            </a:gsLst>
            <a:lin ang="16200000" scaled="0"/>
          </a:gradFill>
          <a:ln w="31750">
            <a:noFill/>
            <a:headEnd/>
            <a:tailEnd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6600000"/>
            </a:lightRig>
          </a:scene3d>
          <a:sp3d>
            <a:bevelT w="63500" h="25400"/>
          </a:sp3d>
        </p:spPr>
        <p:txBody>
          <a:bodyPr wrap="none" anchor="ctr"/>
          <a:lstStyle/>
          <a:p>
            <a:pPr algn="ctr">
              <a:defRPr/>
            </a:pPr>
            <a:r>
              <a:rPr lang="en-US" kern="0" dirty="0">
                <a:solidFill>
                  <a:prstClr val="white"/>
                </a:solidFill>
                <a:latin typeface="Calibri"/>
              </a:rPr>
              <a:t>H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C00E4A8-D46D-7132-6E02-F7439A2203D9}"/>
              </a:ext>
            </a:extLst>
          </p:cNvPr>
          <p:cNvSpPr/>
          <p:nvPr/>
        </p:nvSpPr>
        <p:spPr bwMode="auto">
          <a:xfrm rot="16200000" flipH="1">
            <a:off x="9835012" y="755295"/>
            <a:ext cx="457200" cy="457200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317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sz="2000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ED950C-80CF-A117-7CF1-3F65D92965DA}"/>
              </a:ext>
            </a:extLst>
          </p:cNvPr>
          <p:cNvSpPr txBox="1"/>
          <p:nvPr/>
        </p:nvSpPr>
        <p:spPr>
          <a:xfrm>
            <a:off x="10632957" y="270708"/>
            <a:ext cx="7922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100 %</a:t>
            </a:r>
            <a:endParaRPr lang="he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E34EDF8-540B-ED0D-2357-DC896745570F}"/>
              </a:ext>
            </a:extLst>
          </p:cNvPr>
          <p:cNvSpPr txBox="1"/>
          <p:nvPr/>
        </p:nvSpPr>
        <p:spPr>
          <a:xfrm>
            <a:off x="10377116" y="1815646"/>
            <a:ext cx="54534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0 %</a:t>
            </a:r>
            <a:endParaRPr lang="he-IL" dirty="0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909F9B0-62DE-B800-6E6F-0CB6FAE92E92}"/>
              </a:ext>
            </a:extLst>
          </p:cNvPr>
          <p:cNvGrpSpPr/>
          <p:nvPr/>
        </p:nvGrpSpPr>
        <p:grpSpPr>
          <a:xfrm>
            <a:off x="8307042" y="211844"/>
            <a:ext cx="902683" cy="1450683"/>
            <a:chOff x="6766677" y="396697"/>
            <a:chExt cx="902683" cy="145068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BE5547-410B-1F95-DF67-43027D56F295}"/>
                </a:ext>
              </a:extLst>
            </p:cNvPr>
            <p:cNvSpPr/>
            <p:nvPr/>
          </p:nvSpPr>
          <p:spPr>
            <a:xfrm>
              <a:off x="7007505" y="938106"/>
              <a:ext cx="57510" cy="39796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C478201-7CB4-B057-EA2E-F111A0962276}"/>
                </a:ext>
              </a:extLst>
            </p:cNvPr>
            <p:cNvSpPr/>
            <p:nvPr/>
          </p:nvSpPr>
          <p:spPr>
            <a:xfrm>
              <a:off x="7181581" y="938105"/>
              <a:ext cx="57510" cy="397965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65A1680D-26C0-07F6-5787-3C43D495E036}"/>
                    </a:ext>
                  </a:extLst>
                </p:cNvPr>
                <p:cNvSpPr txBox="1"/>
                <p:nvPr/>
              </p:nvSpPr>
              <p:spPr>
                <a:xfrm>
                  <a:off x="7061636" y="1336070"/>
                  <a:ext cx="312906" cy="441788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e-IL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he-IL" sz="1200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65A1680D-26C0-07F6-5787-3C43D495E03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61636" y="1336070"/>
                  <a:ext cx="312906" cy="441788"/>
                </a:xfrm>
                <a:prstGeom prst="rect">
                  <a:avLst/>
                </a:prstGeom>
                <a:blipFill>
                  <a:blip r:embed="rId3"/>
                  <a:stretch>
                    <a:fillRect b="-1389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200139C5-A949-D6F4-E3B6-120266D0DAB7}"/>
                    </a:ext>
                  </a:extLst>
                </p:cNvPr>
                <p:cNvSpPr txBox="1"/>
                <p:nvPr/>
              </p:nvSpPr>
              <p:spPr>
                <a:xfrm>
                  <a:off x="6894827" y="1336070"/>
                  <a:ext cx="312906" cy="441788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e-IL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he-IL" sz="1200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200139C5-A949-D6F4-E3B6-120266D0DAB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4827" y="1336070"/>
                  <a:ext cx="312906" cy="441788"/>
                </a:xfrm>
                <a:prstGeom prst="rect">
                  <a:avLst/>
                </a:prstGeom>
                <a:blipFill>
                  <a:blip r:embed="rId4"/>
                  <a:stretch>
                    <a:fillRect b="-1389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51F1EEA-9317-7EE3-62C7-98334B7AE3A9}"/>
                </a:ext>
              </a:extLst>
            </p:cNvPr>
            <p:cNvSpPr/>
            <p:nvPr/>
          </p:nvSpPr>
          <p:spPr>
            <a:xfrm>
              <a:off x="6935637" y="781668"/>
              <a:ext cx="417417" cy="1065712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6C1034B-2B2A-8811-FE7E-0EDA32F78007}"/>
                    </a:ext>
                  </a:extLst>
                </p:cNvPr>
                <p:cNvSpPr txBox="1"/>
                <p:nvPr/>
              </p:nvSpPr>
              <p:spPr>
                <a:xfrm>
                  <a:off x="6766677" y="396697"/>
                  <a:ext cx="902683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⋅|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𝜓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⟩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D6C1034B-2B2A-8811-FE7E-0EDA32F780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6677" y="396697"/>
                  <a:ext cx="902683" cy="369332"/>
                </a:xfrm>
                <a:prstGeom prst="rect">
                  <a:avLst/>
                </a:prstGeom>
                <a:blipFill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AED140D-F452-8218-A9AB-8C4291C6DF03}"/>
              </a:ext>
            </a:extLst>
          </p:cNvPr>
          <p:cNvGrpSpPr/>
          <p:nvPr/>
        </p:nvGrpSpPr>
        <p:grpSpPr>
          <a:xfrm>
            <a:off x="3365793" y="2712184"/>
            <a:ext cx="3751583" cy="3368956"/>
            <a:chOff x="7336376" y="2791964"/>
            <a:chExt cx="3751583" cy="33689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BC73066B-A5B6-F8C8-4B04-B775A59C6C19}"/>
                    </a:ext>
                  </a:extLst>
                </p:cNvPr>
                <p:cNvSpPr txBox="1"/>
                <p:nvPr/>
              </p:nvSpPr>
              <p:spPr>
                <a:xfrm>
                  <a:off x="8009864" y="2791964"/>
                  <a:ext cx="267022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BC73066B-A5B6-F8C8-4B04-B775A59C6C1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09864" y="2791964"/>
                  <a:ext cx="2670223" cy="369332"/>
                </a:xfrm>
                <a:prstGeom prst="rect">
                  <a:avLst/>
                </a:prstGeom>
                <a:blipFill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F31B8AF-FEAF-45C2-18E4-522CFBEC3683}"/>
                    </a:ext>
                  </a:extLst>
                </p:cNvPr>
                <p:cNvSpPr txBox="1"/>
                <p:nvPr/>
              </p:nvSpPr>
              <p:spPr>
                <a:xfrm>
                  <a:off x="7937234" y="3217202"/>
                  <a:ext cx="2670223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7F31B8AF-FEAF-45C2-18E4-522CFBEC368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7234" y="3217202"/>
                  <a:ext cx="2670223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18932C60-0CEB-8184-CC75-274CA94D6F86}"/>
                    </a:ext>
                  </a:extLst>
                </p:cNvPr>
                <p:cNvSpPr txBox="1"/>
                <p:nvPr/>
              </p:nvSpPr>
              <p:spPr>
                <a:xfrm>
                  <a:off x="7368287" y="3694332"/>
                  <a:ext cx="3202166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8" name="TextBox 27">
                  <a:extLst>
                    <a:ext uri="{FF2B5EF4-FFF2-40B4-BE49-F238E27FC236}">
                      <a16:creationId xmlns:a16="http://schemas.microsoft.com/office/drawing/2014/main" id="{18932C60-0CEB-8184-CC75-274CA94D6F8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68287" y="3694332"/>
                  <a:ext cx="3202166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700ACEA-7BC0-E60A-675E-2270983573CB}"/>
                    </a:ext>
                  </a:extLst>
                </p:cNvPr>
                <p:cNvSpPr txBox="1"/>
                <p:nvPr/>
              </p:nvSpPr>
              <p:spPr>
                <a:xfrm>
                  <a:off x="7336376" y="4097416"/>
                  <a:ext cx="3202166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sSup>
                              <m:sSup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⋅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e>
                              <m:sup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p>
                            </m:sSup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8700ACEA-7BC0-E60A-675E-2270983573C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6376" y="4097416"/>
                  <a:ext cx="3202166" cy="369332"/>
                </a:xfrm>
                <a:prstGeom prst="rect">
                  <a:avLst/>
                </a:prstGeom>
                <a:blipFill>
                  <a:blip r:embed="rId9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131C45D1-E4C6-BA62-C899-8CF76A36EE32}"/>
                    </a:ext>
                  </a:extLst>
                </p:cNvPr>
                <p:cNvSpPr txBox="1"/>
                <p:nvPr/>
              </p:nvSpPr>
              <p:spPr>
                <a:xfrm>
                  <a:off x="9382995" y="4820163"/>
                  <a:ext cx="161197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</m:oMath>
                  </a14:m>
                  <a:r>
                    <a:rPr lang="en-US" dirty="0"/>
                    <a:t>=</a:t>
                  </a:r>
                  <a:r>
                    <a:rPr lang="en-US" b="0" dirty="0"/>
                    <a:t> </a:t>
                  </a:r>
                  <a14:m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𝜓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31" name="TextBox 30">
                  <a:extLst>
                    <a:ext uri="{FF2B5EF4-FFF2-40B4-BE49-F238E27FC236}">
                      <a16:creationId xmlns:a16="http://schemas.microsoft.com/office/drawing/2014/main" id="{131C45D1-E4C6-BA62-C899-8CF76A36EE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82995" y="4820163"/>
                  <a:ext cx="1611972" cy="369332"/>
                </a:xfrm>
                <a:prstGeom prst="rect">
                  <a:avLst/>
                </a:prstGeom>
                <a:blipFill>
                  <a:blip r:embed="rId10"/>
                  <a:stretch>
                    <a:fillRect t="-8333" b="-28333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47BF7378-210C-C0E4-93B8-3798428FD333}"/>
                </a:ext>
              </a:extLst>
            </p:cNvPr>
            <p:cNvCxnSpPr>
              <a:cxnSpLocks/>
            </p:cNvCxnSpPr>
            <p:nvPr/>
          </p:nvCxnSpPr>
          <p:spPr>
            <a:xfrm>
              <a:off x="9163185" y="4596548"/>
              <a:ext cx="0" cy="104026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2F06509-31BD-86EC-C153-4507055495D5}"/>
                    </a:ext>
                  </a:extLst>
                </p:cNvPr>
                <p:cNvSpPr txBox="1"/>
                <p:nvPr/>
              </p:nvSpPr>
              <p:spPr>
                <a:xfrm>
                  <a:off x="9135987" y="5159603"/>
                  <a:ext cx="195197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id="{42F06509-31BD-86EC-C153-4507055495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35987" y="5159603"/>
                  <a:ext cx="1951972" cy="369332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D98E9F60-2FDD-3DD3-0257-C6FD6C3DA6CC}"/>
                    </a:ext>
                  </a:extLst>
                </p:cNvPr>
                <p:cNvSpPr txBox="1"/>
                <p:nvPr/>
              </p:nvSpPr>
              <p:spPr>
                <a:xfrm>
                  <a:off x="8082993" y="5791588"/>
                  <a:ext cx="2105988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=±</m:t>
                        </m:r>
                        <m:d>
                          <m:dPr>
                            <m:begChr m:val="|"/>
                            <m:endChr m:val="⟩"/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𝜓</m:t>
                            </m:r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e>
                        </m:d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id="{D98E9F60-2FDD-3DD3-0257-C6FD6C3DA6C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82993" y="5791588"/>
                  <a:ext cx="2105988" cy="369332"/>
                </a:xfrm>
                <a:prstGeom prst="rect">
                  <a:avLst/>
                </a:prstGeom>
                <a:blipFill>
                  <a:blip r:embed="rId1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B460106-6593-7257-FA69-3F15FF7DA3F9}"/>
              </a:ext>
            </a:extLst>
          </p:cNvPr>
          <p:cNvGrpSpPr/>
          <p:nvPr/>
        </p:nvGrpSpPr>
        <p:grpSpPr>
          <a:xfrm>
            <a:off x="9163852" y="215380"/>
            <a:ext cx="1179644" cy="1438025"/>
            <a:chOff x="6894827" y="409355"/>
            <a:chExt cx="1179644" cy="1438025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B0B9097-83A5-55A5-84A2-1C4C4C85E57C}"/>
                </a:ext>
              </a:extLst>
            </p:cNvPr>
            <p:cNvSpPr/>
            <p:nvPr/>
          </p:nvSpPr>
          <p:spPr>
            <a:xfrm>
              <a:off x="7007505" y="938106"/>
              <a:ext cx="57510" cy="39796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AA56CC0C-52E3-9E3E-5689-492E52D3901E}"/>
                </a:ext>
              </a:extLst>
            </p:cNvPr>
            <p:cNvSpPr/>
            <p:nvPr/>
          </p:nvSpPr>
          <p:spPr>
            <a:xfrm>
              <a:off x="7181581" y="938105"/>
              <a:ext cx="57510" cy="397965"/>
            </a:xfrm>
            <a:prstGeom prst="rect">
              <a:avLst/>
            </a:prstGeom>
            <a:solidFill>
              <a:schemeClr val="tx2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EB62E3A-D2DD-C69C-CBC0-6EF0A91A30AB}"/>
                    </a:ext>
                  </a:extLst>
                </p:cNvPr>
                <p:cNvSpPr txBox="1"/>
                <p:nvPr/>
              </p:nvSpPr>
              <p:spPr>
                <a:xfrm>
                  <a:off x="7061636" y="1336070"/>
                  <a:ext cx="312906" cy="441788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e-IL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oMath>
                    </m:oMathPara>
                  </a14:m>
                  <a:endParaRPr lang="he-IL" sz="1200" dirty="0"/>
                </a:p>
              </p:txBody>
            </p:sp>
          </mc:Choice>
          <mc:Fallback xmlns="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2EB62E3A-D2DD-C69C-CBC0-6EF0A91A30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61636" y="1336070"/>
                  <a:ext cx="312906" cy="441788"/>
                </a:xfrm>
                <a:prstGeom prst="rect">
                  <a:avLst/>
                </a:prstGeom>
                <a:blipFill>
                  <a:blip r:embed="rId14"/>
                  <a:stretch>
                    <a:fillRect b="-137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A7CC8A5C-CBC3-0153-1D73-FFA826547C6A}"/>
                    </a:ext>
                  </a:extLst>
                </p:cNvPr>
                <p:cNvSpPr txBox="1"/>
                <p:nvPr/>
              </p:nvSpPr>
              <p:spPr>
                <a:xfrm>
                  <a:off x="6894827" y="1336070"/>
                  <a:ext cx="312906" cy="441788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he-IL" sz="12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he-IL" sz="1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he-IL" sz="1200" dirty="0"/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A7CC8A5C-CBC3-0153-1D73-FFA826547C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94827" y="1336070"/>
                  <a:ext cx="312906" cy="441788"/>
                </a:xfrm>
                <a:prstGeom prst="rect">
                  <a:avLst/>
                </a:prstGeom>
                <a:blipFill>
                  <a:blip r:embed="rId15"/>
                  <a:stretch>
                    <a:fillRect b="-1370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CD1D66B9-28A8-FC47-42BF-5FB6DC216761}"/>
                </a:ext>
              </a:extLst>
            </p:cNvPr>
            <p:cNvSpPr/>
            <p:nvPr/>
          </p:nvSpPr>
          <p:spPr>
            <a:xfrm>
              <a:off x="6935637" y="781668"/>
              <a:ext cx="417417" cy="1065712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5A204B3D-DE2D-40D8-D02D-5AB8AE1855F4}"/>
                    </a:ext>
                  </a:extLst>
                </p:cNvPr>
                <p:cNvSpPr txBox="1"/>
                <p:nvPr/>
              </p:nvSpPr>
              <p:spPr>
                <a:xfrm>
                  <a:off x="7144345" y="409355"/>
                  <a:ext cx="930126" cy="369332"/>
                </a:xfrm>
                <a:prstGeom prst="rect">
                  <a:avLst/>
                </a:prstGeom>
                <a:noFill/>
              </p:spPr>
              <p:txBody>
                <a:bodyPr wrap="none" rtlCol="1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</m:oMath>
                    </m:oMathPara>
                  </a14:m>
                  <a:endParaRPr lang="he-IL" dirty="0"/>
                </a:p>
              </p:txBody>
            </p:sp>
          </mc:Choice>
          <mc:Fallback xmlns=""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5A204B3D-DE2D-40D8-D02D-5AB8AE1855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44345" y="409355"/>
                  <a:ext cx="930126" cy="369332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0" name="Rectangle 49">
            <a:extLst>
              <a:ext uri="{FF2B5EF4-FFF2-40B4-BE49-F238E27FC236}">
                <a16:creationId xmlns:a16="http://schemas.microsoft.com/office/drawing/2014/main" id="{52A87EA4-3176-8479-41DC-C137B8256115}"/>
              </a:ext>
            </a:extLst>
          </p:cNvPr>
          <p:cNvSpPr/>
          <p:nvPr/>
        </p:nvSpPr>
        <p:spPr>
          <a:xfrm>
            <a:off x="5301762" y="4584013"/>
            <a:ext cx="1951972" cy="84273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4AEE8F-E0DD-45D6-A12C-A08B79B9A426}"/>
                  </a:ext>
                </a:extLst>
              </p:cNvPr>
              <p:cNvSpPr txBox="1"/>
              <p:nvPr/>
            </p:nvSpPr>
            <p:spPr>
              <a:xfrm>
                <a:off x="9838286" y="781885"/>
                <a:ext cx="46647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44AEE8F-E0DD-45D6-A12C-A08B79B9A4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8286" y="781885"/>
                <a:ext cx="466471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061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50" grpId="0" animBg="1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0E573-E6DB-2726-7623-242E2145C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singled qubits</a:t>
            </a:r>
            <a:endParaRPr lang="he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41D43A1-C68B-94B1-B44E-543CEF21BFF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4359865"/>
                  </p:ext>
                </p:extLst>
              </p:nvPr>
            </p:nvGraphicFramePr>
            <p:xfrm>
              <a:off x="1648663" y="1587930"/>
              <a:ext cx="8127999" cy="101092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150520024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56840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3472988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State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175865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|+⟩|+⟩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𝑋𝐼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⊗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𝐼𝑋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247980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F41D43A1-C68B-94B1-B44E-543CEF21BFF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54359865"/>
                  </p:ext>
                </p:extLst>
              </p:nvPr>
            </p:nvGraphicFramePr>
            <p:xfrm>
              <a:off x="1648663" y="1587930"/>
              <a:ext cx="8127999" cy="101092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2709333">
                      <a:extLst>
                        <a:ext uri="{9D8B030D-6E8A-4147-A177-3AD203B41FA5}">
                          <a16:colId xmlns:a16="http://schemas.microsoft.com/office/drawing/2014/main" val="1505200241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568404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93472988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Graph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State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 rtl="0"/>
                          <a:r>
                            <a:rPr lang="en-US" dirty="0"/>
                            <a:t>Stabilizers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1758654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l" rtl="0"/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100450" t="-61321" r="-101126" b="-28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2"/>
                          <a:stretch>
                            <a:fillRect l="-200000" t="-61321" r="-899" b="-28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6247980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3268BFE0-9F71-A871-4D79-B80705B0567F}"/>
              </a:ext>
            </a:extLst>
          </p:cNvPr>
          <p:cNvSpPr/>
          <p:nvPr/>
        </p:nvSpPr>
        <p:spPr>
          <a:xfrm>
            <a:off x="8176535" y="2194534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3687066E-AAB3-AFF0-12E1-71B62FC6FE96}"/>
              </a:ext>
            </a:extLst>
          </p:cNvPr>
          <p:cNvSpPr/>
          <p:nvPr/>
        </p:nvSpPr>
        <p:spPr>
          <a:xfrm>
            <a:off x="8624008" y="2194534"/>
            <a:ext cx="127849" cy="124374"/>
          </a:xfrm>
          <a:prstGeom prst="ellips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5B7BC6-51D1-A2BC-95C5-CFB0B2D5A7CC}"/>
                  </a:ext>
                </a:extLst>
              </p:cNvPr>
              <p:cNvSpPr txBox="1"/>
              <p:nvPr/>
            </p:nvSpPr>
            <p:spPr>
              <a:xfrm>
                <a:off x="9719094" y="266783"/>
                <a:ext cx="2472906" cy="9823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⟩+|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⟩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⟩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|"/>
                              <m:endChr m:val="⟩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−|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⟩</m:t>
                          </m:r>
                        </m:e>
                      </m:d>
                    </m:oMath>
                  </m:oMathPara>
                </a14:m>
                <a:endParaRPr lang="he-IL" sz="1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55B7BC6-51D1-A2BC-95C5-CFB0B2D5A7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9094" y="266783"/>
                <a:ext cx="2472906" cy="9823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DBD6C24-1254-0C66-28F9-F7EBCD7B314D}"/>
                  </a:ext>
                </a:extLst>
              </p:cNvPr>
              <p:cNvSpPr txBox="1"/>
              <p:nvPr/>
            </p:nvSpPr>
            <p:spPr>
              <a:xfrm>
                <a:off x="4805988" y="3022187"/>
                <a:ext cx="181334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=±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begChr m:val="|"/>
                          <m:endChr m:val="⟩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=±|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⟩</m:t>
                      </m:r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DBD6C24-1254-0C66-28F9-F7EBCD7B3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5988" y="3022187"/>
                <a:ext cx="1813348" cy="646331"/>
              </a:xfrm>
              <a:prstGeom prst="rect">
                <a:avLst/>
              </a:prstGeom>
              <a:blipFill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8B0351B8-0975-6B72-23AF-EF9DB4B90F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81397716"/>
                  </p:ext>
                </p:extLst>
              </p:nvPr>
            </p:nvGraphicFramePr>
            <p:xfrm>
              <a:off x="3335607" y="3821655"/>
              <a:ext cx="4754109" cy="185420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1584703">
                      <a:extLst>
                        <a:ext uri="{9D8B030D-6E8A-4147-A177-3AD203B41FA5}">
                          <a16:colId xmlns:a16="http://schemas.microsoft.com/office/drawing/2014/main" val="3712901865"/>
                        </a:ext>
                      </a:extLst>
                    </a:gridCol>
                    <a:gridCol w="1584703">
                      <a:extLst>
                        <a:ext uri="{9D8B030D-6E8A-4147-A177-3AD203B41FA5}">
                          <a16:colId xmlns:a16="http://schemas.microsoft.com/office/drawing/2014/main" val="4104638427"/>
                        </a:ext>
                      </a:extLst>
                    </a:gridCol>
                    <a:gridCol w="1584703">
                      <a:extLst>
                        <a:ext uri="{9D8B030D-6E8A-4147-A177-3AD203B41FA5}">
                          <a16:colId xmlns:a16="http://schemas.microsoft.com/office/drawing/2014/main" val="17624782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 rtl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begChr m:val="|"/>
                                    <m:endChr m:val="⟩"/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𝜓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S2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S1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38696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|+⟩|+⟩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4621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|+⟩|−⟩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3691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|−⟩|+⟩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78475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|−⟩|−⟩</m:t>
                                </m:r>
                              </m:oMath>
                            </m:oMathPara>
                          </a14:m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29984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8B0351B8-0975-6B72-23AF-EF9DB4B90F7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81397716"/>
                  </p:ext>
                </p:extLst>
              </p:nvPr>
            </p:nvGraphicFramePr>
            <p:xfrm>
              <a:off x="3335607" y="3821655"/>
              <a:ext cx="4754109" cy="1854200"/>
            </p:xfrm>
            <a:graphic>
              <a:graphicData uri="http://schemas.openxmlformats.org/drawingml/2006/table">
                <a:tbl>
                  <a:tblPr rtl="1" firstRow="1" bandRow="1">
                    <a:tableStyleId>{5C22544A-7EE6-4342-B048-85BDC9FD1C3A}</a:tableStyleId>
                  </a:tblPr>
                  <a:tblGrid>
                    <a:gridCol w="1584703">
                      <a:extLst>
                        <a:ext uri="{9D8B030D-6E8A-4147-A177-3AD203B41FA5}">
                          <a16:colId xmlns:a16="http://schemas.microsoft.com/office/drawing/2014/main" val="3712901865"/>
                        </a:ext>
                      </a:extLst>
                    </a:gridCol>
                    <a:gridCol w="1584703">
                      <a:extLst>
                        <a:ext uri="{9D8B030D-6E8A-4147-A177-3AD203B41FA5}">
                          <a16:colId xmlns:a16="http://schemas.microsoft.com/office/drawing/2014/main" val="4104638427"/>
                        </a:ext>
                      </a:extLst>
                    </a:gridCol>
                    <a:gridCol w="1584703">
                      <a:extLst>
                        <a:ext uri="{9D8B030D-6E8A-4147-A177-3AD203B41FA5}">
                          <a16:colId xmlns:a16="http://schemas.microsoft.com/office/drawing/2014/main" val="176247827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5"/>
                          <a:stretch>
                            <a:fillRect l="-385" t="-6557" r="-201923" b="-4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S2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S1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4386961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5"/>
                          <a:stretch>
                            <a:fillRect l="-385" t="-106557" r="-201923" b="-3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46216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5"/>
                          <a:stretch>
                            <a:fillRect l="-385" t="-203226" r="-201923" b="-22096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7369196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5"/>
                          <a:stretch>
                            <a:fillRect l="-385" t="-308197" r="-201923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6784752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he-IL"/>
                        </a:p>
                      </a:txBody>
                      <a:tcPr>
                        <a:blipFill>
                          <a:blip r:embed="rId5"/>
                          <a:stretch>
                            <a:fillRect l="-385" t="-408197" r="-201923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rtl="1"/>
                          <a:r>
                            <a:rPr lang="en-US" dirty="0"/>
                            <a:t>-1</a:t>
                          </a:r>
                          <a:endParaRPr lang="he-IL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50299841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7EE3BE6-C630-643C-26E0-08AC75C3684C}"/>
              </a:ext>
            </a:extLst>
          </p:cNvPr>
          <p:cNvSpPr txBox="1"/>
          <p:nvPr/>
        </p:nvSpPr>
        <p:spPr>
          <a:xfrm>
            <a:off x="3929955" y="6172951"/>
            <a:ext cx="181543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N stabilizers</a:t>
            </a:r>
            <a:endParaRPr lang="he-IL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FE7A2F-FCAA-CD1C-B787-883F427B0D7E}"/>
              </a:ext>
            </a:extLst>
          </p:cNvPr>
          <p:cNvSpPr txBox="1"/>
          <p:nvPr/>
        </p:nvSpPr>
        <p:spPr>
          <a:xfrm>
            <a:off x="151916" y="6179701"/>
            <a:ext cx="188468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sz="2400" dirty="0"/>
              <a:t>N qubit state</a:t>
            </a:r>
            <a:endParaRPr lang="he-IL" sz="2400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2CB422E-E60A-B9FF-61EB-7525FCBE1BF6}"/>
              </a:ext>
            </a:extLst>
          </p:cNvPr>
          <p:cNvCxnSpPr>
            <a:cxnSpLocks/>
          </p:cNvCxnSpPr>
          <p:nvPr/>
        </p:nvCxnSpPr>
        <p:spPr>
          <a:xfrm flipV="1">
            <a:off x="2137488" y="6403784"/>
            <a:ext cx="1736543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B79155D-8E43-00B5-924A-457DE40E85E2}"/>
              </a:ext>
            </a:extLst>
          </p:cNvPr>
          <p:cNvSpPr txBox="1"/>
          <p:nvPr/>
        </p:nvSpPr>
        <p:spPr>
          <a:xfrm>
            <a:off x="2303173" y="6016040"/>
            <a:ext cx="1425005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dirty="0"/>
              <a:t>eigenvalue 1</a:t>
            </a:r>
            <a:endParaRPr lang="he-IL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66C4904-0A4C-3B72-9E61-7CB88A158F4D}"/>
              </a:ext>
            </a:extLst>
          </p:cNvPr>
          <p:cNvCxnSpPr>
            <a:cxnSpLocks/>
          </p:cNvCxnSpPr>
          <p:nvPr/>
        </p:nvCxnSpPr>
        <p:spPr>
          <a:xfrm flipV="1">
            <a:off x="5801312" y="6428945"/>
            <a:ext cx="1736543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0D031F5-71EF-9612-E084-7844B3592888}"/>
                  </a:ext>
                </a:extLst>
              </p:cNvPr>
              <p:cNvSpPr txBox="1"/>
              <p:nvPr/>
            </p:nvSpPr>
            <p:spPr>
              <a:xfrm>
                <a:off x="5871608" y="6080617"/>
                <a:ext cx="1595950" cy="646331"/>
              </a:xfrm>
              <a:prstGeom prst="rect">
                <a:avLst/>
              </a:prstGeom>
              <a:noFill/>
            </p:spPr>
            <p:txBody>
              <a:bodyPr wrap="none" rtlCol="1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dirty="0"/>
                  <a:t> sequences</a:t>
                </a:r>
              </a:p>
              <a:p>
                <a:r>
                  <a:rPr lang="en-US" dirty="0"/>
                  <a:t>of eigenvalues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0D031F5-71EF-9612-E084-7844B3592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1608" y="6080617"/>
                <a:ext cx="1595950" cy="646331"/>
              </a:xfrm>
              <a:prstGeom prst="rect">
                <a:avLst/>
              </a:prstGeom>
              <a:blipFill>
                <a:blip r:embed="rId6"/>
                <a:stretch>
                  <a:fillRect l="-3053" t="-3738" r="-3817" b="-14019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A7B08EC-461E-E703-283D-55C48A49DF0F}"/>
                  </a:ext>
                </a:extLst>
              </p:cNvPr>
              <p:cNvSpPr txBox="1"/>
              <p:nvPr/>
            </p:nvSpPr>
            <p:spPr>
              <a:xfrm>
                <a:off x="7664074" y="6179701"/>
                <a:ext cx="4376009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b="0" dirty="0"/>
                  <a:t>Orthonormal basis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</m:sSup>
                  </m:oMath>
                </a14:m>
                <a:r>
                  <a:rPr lang="en-US" sz="2400" dirty="0"/>
                  <a:t> states) </a:t>
                </a:r>
                <a:endParaRPr lang="he-IL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A7B08EC-461E-E703-283D-55C48A49D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4074" y="6179701"/>
                <a:ext cx="4376009" cy="461665"/>
              </a:xfrm>
              <a:prstGeom prst="rect">
                <a:avLst/>
              </a:prstGeom>
              <a:blipFill>
                <a:blip r:embed="rId7"/>
                <a:stretch>
                  <a:fillRect l="-2089" t="-9333" b="-32000"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835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  <p:bldP spid="18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18190</TotalTime>
  <Words>948</Words>
  <Application>Microsoft Office PowerPoint</Application>
  <PresentationFormat>Grand écran</PresentationFormat>
  <Paragraphs>379</Paragraphs>
  <Slides>27</Slides>
  <Notes>1</Notes>
  <HiddenSlides>2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4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Stabilizers (and a bit on graph states)</vt:lpstr>
      <vt:lpstr>Motivation</vt:lpstr>
      <vt:lpstr>Outline</vt:lpstr>
      <vt:lpstr>A single qubit</vt:lpstr>
      <vt:lpstr>A single qubit</vt:lpstr>
      <vt:lpstr>A single qubit</vt:lpstr>
      <vt:lpstr>A single qubit - transformation</vt:lpstr>
      <vt:lpstr>A single qubit - transformation</vt:lpstr>
      <vt:lpstr>Many singled qubits</vt:lpstr>
      <vt:lpstr>Operations – controlled Z</vt:lpstr>
      <vt:lpstr>Constructing stabilizers for a linear cluster state</vt:lpstr>
      <vt:lpstr>Stabilizer group</vt:lpstr>
      <vt:lpstr>Analogy - Complete set of commuting observables    the hydrogen atom</vt:lpstr>
      <vt:lpstr>Summary</vt:lpstr>
      <vt:lpstr>Summary</vt:lpstr>
      <vt:lpstr>Properties of stabilizers</vt:lpstr>
      <vt:lpstr>Quantum computation - complexity</vt:lpstr>
      <vt:lpstr>Stabilizer as a parity measurement</vt:lpstr>
      <vt:lpstr>Stabilizer as a parity measurement</vt:lpstr>
      <vt:lpstr>Stabilizer code and error correction</vt:lpstr>
      <vt:lpstr>Stabilizer code and error correction</vt:lpstr>
      <vt:lpstr>Witness</vt:lpstr>
      <vt:lpstr>The state measured was some specific state |ψ⟩ </vt:lpstr>
      <vt:lpstr>Entanglement witness</vt:lpstr>
      <vt:lpstr>Entanglement witness</vt:lpstr>
      <vt:lpstr>Stabilizers and Graph states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Stabilizers (and a bit on graph states)</dc:title>
  <dc:creator>Leonid Vidro</dc:creator>
  <cp:lastModifiedBy>thibaut.pollet</cp:lastModifiedBy>
  <cp:revision>61</cp:revision>
  <dcterms:created xsi:type="dcterms:W3CDTF">2024-10-18T09:04:38Z</dcterms:created>
  <dcterms:modified xsi:type="dcterms:W3CDTF">2024-11-07T08:01:46Z</dcterms:modified>
</cp:coreProperties>
</file>